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73" r:id="rId4"/>
    <p:sldId id="264" r:id="rId5"/>
    <p:sldId id="265" r:id="rId6"/>
    <p:sldId id="266" r:id="rId7"/>
    <p:sldId id="267" r:id="rId8"/>
    <p:sldId id="271" r:id="rId9"/>
    <p:sldId id="270" r:id="rId10"/>
    <p:sldId id="268" r:id="rId11"/>
    <p:sldId id="272" r:id="rId12"/>
    <p:sldId id="269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  <a:srgbClr val="996633"/>
    <a:srgbClr val="6699FF"/>
    <a:srgbClr val="990099"/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Биография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E13124-B8E8-4469-9E39-841539F09DD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A1A1EC-3B00-4011-9DA6-5711441B1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Биография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A2B0F4-B3B1-446A-BE4F-074B1387FD37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A34525-FE55-4353-9C95-841036B96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DDB73E-5E2F-4724-99C0-4BB45E46D3E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1509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Биография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B07E-23B2-4CF0-8112-631D54E7C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DE8B-D43B-4591-85A6-7C502EBED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678A-2A3C-430D-A3FA-66FD3377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DB83-1B13-4F6E-8E95-44F5EAB7E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632D7-1676-471B-92FF-32124CC4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1289-BFFC-442C-B898-B7A04BC12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63BF5-63A4-415F-AB29-09D175675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AE58-3EE0-40CD-97A4-C4871A02E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60B9-0481-48BE-A94E-71286ECD9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079A-F4FA-44A8-A96D-B7D0F23B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5E8C-4B10-46A6-8839-1EE05EAD6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9A5366-5520-4CEC-8BAB-60B673473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news.nnov.ru/preview/300x0/content/nnews/pics/newsgroups/336357.jpg" TargetMode="External"/><Relationship Id="rId13" Type="http://schemas.openxmlformats.org/officeDocument/2006/relationships/hyperlink" Target="http://dic.academic.ru/dic.nsf/bse/160168/%D0%93%D0%BE%D1%80%D1%8C%D0%BA%D0%B8%D0%B9" TargetMode="External"/><Relationship Id="rId3" Type="http://schemas.openxmlformats.org/officeDocument/2006/relationships/hyperlink" Target="http://i.livelib.ru/boocover/1000312314/l/261f/M.Gorkij__Detstvo._V_lyudyah._Moi_universitety.jpg" TargetMode="External"/><Relationship Id="rId7" Type="http://schemas.openxmlformats.org/officeDocument/2006/relationships/hyperlink" Target="http://collection.edu.yar.ru/dlrstore/a6e1752d-2381-4586-93b7-1d4e5a750caf/%5bLI7RK_14-02%5d_%5bIL_04%5d-k.jpg" TargetMode="External"/><Relationship Id="rId12" Type="http://schemas.openxmlformats.org/officeDocument/2006/relationships/hyperlink" Target="http://www.ruslania.com/language-2/entity-1/context-577/author-7173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znanie.ru/teacher/?class=7litra&amp;content=232a1a52b7a5400e02edbb60f00befd5" TargetMode="External"/><Relationship Id="rId11" Type="http://schemas.openxmlformats.org/officeDocument/2006/relationships/hyperlink" Target="http://goeu.ru/italia/novosti-italii/163-v-italii-mozhno-proytis-po-ulice-gorkogo.html" TargetMode="External"/><Relationship Id="rId5" Type="http://schemas.openxmlformats.org/officeDocument/2006/relationships/hyperlink" Target="http://bibliogid.ru/system/files/7555/original/i_calen4-iul2010_3.jpg" TargetMode="External"/><Relationship Id="rId10" Type="http://schemas.openxmlformats.org/officeDocument/2006/relationships/hyperlink" Target="http://massagela.ru/N2889" TargetMode="External"/><Relationship Id="rId4" Type="http://schemas.openxmlformats.org/officeDocument/2006/relationships/hyperlink" Target="http://i5.pixs.ru/storage/7/9/4/x9eb95029j_3179762_2941794.jpg" TargetMode="External"/><Relationship Id="rId9" Type="http://schemas.openxmlformats.org/officeDocument/2006/relationships/hyperlink" Target="http://gorkiy.lit-info.ru/review/gorkiy/011/1033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tyor.ru/biography/?n=11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tra.ru/biography/get/biid/00907351222432601830" TargetMode="External"/><Relationship Id="rId5" Type="http://schemas.openxmlformats.org/officeDocument/2006/relationships/hyperlink" Target="http://www.wisdoms.ru/pavt/p63.html" TargetMode="External"/><Relationship Id="rId4" Type="http://schemas.openxmlformats.org/officeDocument/2006/relationships/hyperlink" Target="http://biographer.ru/biographies/6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2051050" y="1700213"/>
            <a:ext cx="4992688" cy="1492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Максим Горький</a:t>
            </a:r>
          </a:p>
        </p:txBody>
      </p:sp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2987675" y="3357563"/>
            <a:ext cx="32639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56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«Детство»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4140200" y="4508500"/>
            <a:ext cx="4394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/>
              <a:t>Презентация к уроку литературы. 7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3132138" y="4076700"/>
            <a:ext cx="5832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1934 год </a:t>
            </a:r>
            <a:r>
              <a:rPr lang="ru-RU"/>
              <a:t>– Максим Горький выступает в качестве организатора и председателя I Всесоюзного съезда советских писателей.</a:t>
            </a:r>
          </a:p>
          <a:p>
            <a:r>
              <a:rPr lang="ru-RU">
                <a:solidFill>
                  <a:srgbClr val="C00000"/>
                </a:solidFill>
              </a:rPr>
              <a:t>18 июня 1936 года </a:t>
            </a:r>
            <a:r>
              <a:rPr lang="ru-RU"/>
              <a:t>– Максим Горький умирает в Горках. Похоронен в Москве. </a:t>
            </a:r>
          </a:p>
          <a:p>
            <a:endParaRPr lang="ru-RU"/>
          </a:p>
          <a:p>
            <a:endParaRPr lang="ru-RU"/>
          </a:p>
          <a:p>
            <a:endParaRPr lang="ru-RU" b="1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755650" y="836613"/>
            <a:ext cx="5111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1921 год </a:t>
            </a:r>
            <a:r>
              <a:rPr lang="ru-RU"/>
              <a:t>– Максим Горький уезжает из России, официально – в Германию, лечиться, а фактически – от расправы большевиков. </a:t>
            </a:r>
          </a:p>
          <a:p>
            <a:r>
              <a:rPr lang="ru-RU">
                <a:solidFill>
                  <a:srgbClr val="C00000"/>
                </a:solidFill>
              </a:rPr>
              <a:t>1923 год</a:t>
            </a:r>
            <a:r>
              <a:rPr lang="ru-RU"/>
              <a:t> – «Мои университеты»</a:t>
            </a:r>
          </a:p>
          <a:p>
            <a:r>
              <a:rPr lang="ru-RU">
                <a:solidFill>
                  <a:srgbClr val="C00000"/>
                </a:solidFill>
              </a:rPr>
              <a:t>1928 год </a:t>
            </a:r>
            <a:r>
              <a:rPr lang="ru-RU"/>
              <a:t>– возвращение на родину</a:t>
            </a:r>
          </a:p>
        </p:txBody>
      </p:sp>
      <p:pic>
        <p:nvPicPr>
          <p:cNvPr id="5" name="Picture 5" descr="&amp;Fcy;&amp;icy;&amp;lcy;&amp;softcy;&amp;mcy; &amp;Mcy;. &amp;Gcy;&amp;ocy;&amp;rcy;&amp;softcy;&amp;kcy;&amp;icy;&amp;jcy;. &amp;Gcy;&amp;ocy;&amp;dcy;&amp;ycy; &amp;icy; &amp;dcy;&amp;n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955">
            <a:off x="5949528" y="752613"/>
            <a:ext cx="2311524" cy="3089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4" descr="http://rbr.lib.unc.edu/cm/images/savine_images/middle/pervyi_03180_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90788"/>
            <a:ext cx="1727200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900113" y="8366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 b="1"/>
          </a:p>
        </p:txBody>
      </p:sp>
      <p:sp>
        <p:nvSpPr>
          <p:cNvPr id="3" name="Прямоугольник 2"/>
          <p:cNvSpPr/>
          <p:nvPr/>
        </p:nvSpPr>
        <p:spPr>
          <a:xfrm>
            <a:off x="2916238" y="549275"/>
            <a:ext cx="57594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2"/>
                </a:solidFill>
                <a:latin typeface="Monotype Corsiva" pitchFamily="66" charset="0"/>
              </a:rPr>
              <a:t>Грубость и невежество провинциального быта отравили его душу, но и - парадоксальным образом  - породили веру в Человека и его потенциальные возможности.  </a:t>
            </a:r>
          </a:p>
          <a:p>
            <a:pPr>
              <a:defRPr/>
            </a:pPr>
            <a:r>
              <a:rPr lang="ru-RU" sz="2000" dirty="0">
                <a:solidFill>
                  <a:schemeClr val="bg2"/>
                </a:solidFill>
                <a:latin typeface="Monotype Corsiva" pitchFamily="66" charset="0"/>
              </a:rPr>
              <a:t>Этой верой наполнены все его произведения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708920"/>
            <a:ext cx="48965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C33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Повесть</a:t>
            </a:r>
          </a:p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C33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«Детство»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t="6248" r="5556" b="4203"/>
          <a:stretch>
            <a:fillRect/>
          </a:stretch>
        </p:blipFill>
        <p:spPr bwMode="auto">
          <a:xfrm rot="21237426">
            <a:off x="1119789" y="2372290"/>
            <a:ext cx="2448272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900113" y="981075"/>
            <a:ext cx="59023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r>
              <a:rPr lang="ru-RU"/>
              <a:t>1913год - «Детство»</a:t>
            </a:r>
          </a:p>
          <a:p>
            <a:endParaRPr lang="ru-RU"/>
          </a:p>
          <a:p>
            <a:r>
              <a:rPr lang="ru-RU"/>
              <a:t>1914 год -«В людях»</a:t>
            </a:r>
          </a:p>
          <a:p>
            <a:endParaRPr lang="ru-RU"/>
          </a:p>
          <a:p>
            <a:r>
              <a:rPr lang="ru-RU"/>
              <a:t>1925 год - «Мои университеты»</a:t>
            </a:r>
          </a:p>
          <a:p>
            <a:endParaRPr lang="ru-RU"/>
          </a:p>
          <a:p>
            <a:endParaRPr lang="ru-RU"/>
          </a:p>
          <a:p>
            <a:r>
              <a:rPr lang="ru-RU" sz="2000">
                <a:solidFill>
                  <a:schemeClr val="bg2"/>
                </a:solidFill>
                <a:latin typeface="Monotype Corsiva" pitchFamily="66" charset="0"/>
              </a:rPr>
              <a:t>Повесть «Детство» - история детской души , </a:t>
            </a:r>
          </a:p>
          <a:p>
            <a:pPr algn="ctr"/>
            <a:r>
              <a:rPr lang="ru-RU" sz="2000">
                <a:solidFill>
                  <a:schemeClr val="bg2"/>
                </a:solidFill>
                <a:latin typeface="Monotype Corsiva" pitchFamily="66" charset="0"/>
              </a:rPr>
              <a:t>жадно и взволнованно постигающей жизнь.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835150" y="8366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Автобиографическая трилогия </a:t>
            </a:r>
          </a:p>
        </p:txBody>
      </p:sp>
      <p:pic>
        <p:nvPicPr>
          <p:cNvPr id="13316" name="Picture 4" descr="http://i.livelib.ru/boocover/1000312314/l/261f/M.Gorkij__Detstvo._V_lyudyah._Moi_universit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934">
            <a:off x="6370638" y="963613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i5.pixs.ru/storage/7/9/4/x9eb95029j_3179762_2941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2853578" cy="2126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348038" y="6381750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Кадры из к/ф «Детство Горького»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r>
              <a:rPr lang="ru-RU" sz="2800">
                <a:solidFill>
                  <a:schemeClr val="bg2"/>
                </a:solidFill>
                <a:latin typeface="Monotype Corsiva" pitchFamily="66" charset="0"/>
              </a:rPr>
              <a:t>Тяжелые картины детства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95288" y="1196975"/>
            <a:ext cx="79930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Monotype Corsiva" pitchFamily="66" charset="0"/>
              </a:rPr>
              <a:t>«Дом деда был наполнен горячим туманом взаимной вражды всех со всеми,</a:t>
            </a:r>
          </a:p>
          <a:p>
            <a:r>
              <a:rPr lang="ru-RU" sz="2000">
                <a:latin typeface="Monotype Corsiva" pitchFamily="66" charset="0"/>
              </a:rPr>
              <a:t>она отравляла взрослых, и даже дети принимали в ней живое участие…»</a:t>
            </a:r>
          </a:p>
          <a:p>
            <a:pPr algn="r"/>
            <a:r>
              <a:rPr lang="ru-RU"/>
              <a:t>М.Горький «Детство». 2 глава</a:t>
            </a:r>
          </a:p>
          <a:p>
            <a:endParaRPr lang="ru-RU"/>
          </a:p>
        </p:txBody>
      </p:sp>
      <p:pic>
        <p:nvPicPr>
          <p:cNvPr id="15365" name="Picture 2" descr="&amp;Dcy;&amp;iecy;&amp;tcy;&amp;scy;&amp;tcy;&amp;vcy;&amp;ocy; &amp;Gcy;&amp;ocy;&amp;rcy;&amp;softcy;&amp;kcy;&amp;ocy;&amp;gcy;&amp;ocy; (193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36912"/>
            <a:ext cx="3392487" cy="2525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8" name="Picture 8" descr="http://school-collection.iv-edu.ru/dlrstore/1726d40f-94a9-4273-9519-e6d29ded2f77/%5BLI7RK_14-02%5D_%5BIL_03%5D-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76872"/>
            <a:ext cx="2729153" cy="3898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35600" y="5229225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Кадры из к/ф «Детство Горького»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r>
              <a:rPr lang="ru-RU" sz="2800">
                <a:solidFill>
                  <a:schemeClr val="bg2"/>
                </a:solidFill>
                <a:latin typeface="Monotype Corsiva" pitchFamily="66" charset="0"/>
              </a:rPr>
              <a:t>Тяжелые картины детства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339975" y="1484313"/>
            <a:ext cx="61928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Monotype Corsiva" pitchFamily="66" charset="0"/>
              </a:rPr>
              <a:t>«Каширины, брат, хорошего не любят, </a:t>
            </a:r>
          </a:p>
          <a:p>
            <a:r>
              <a:rPr lang="ru-RU" sz="2000">
                <a:latin typeface="Monotype Corsiva" pitchFamily="66" charset="0"/>
              </a:rPr>
              <a:t>они ему завидуют,  а принять не могут, истребляют!»</a:t>
            </a:r>
          </a:p>
          <a:p>
            <a:pPr algn="r"/>
            <a:r>
              <a:rPr lang="ru-RU"/>
              <a:t> М.Горький «Детство». 2 глава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6392" name="Picture 8" descr="http://i.ytimg.com/vi/i4qyu9IW9_M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4283968" cy="3212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4" name="Picture 10" descr="http://bibliogid.ru/system/files/7555/original/i_calen4-iul201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68960"/>
            <a:ext cx="2232248" cy="2860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547813" y="5589588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Кадры из к/ф «Детство Горького»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6387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r>
              <a:rPr lang="ru-RU" sz="2800">
                <a:solidFill>
                  <a:schemeClr val="bg2"/>
                </a:solidFill>
                <a:latin typeface="Monotype Corsiva" pitchFamily="66" charset="0"/>
              </a:rPr>
              <a:t>Тяжелые картины детства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339975" y="1484313"/>
            <a:ext cx="61928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Monotype Corsiva" pitchFamily="66" charset="0"/>
              </a:rPr>
              <a:t>«Я запомнил: мать – не сильная, она, как все, боится деда. Я мешаю ей уйти из дома, где она не может жить. </a:t>
            </a:r>
          </a:p>
          <a:p>
            <a:pPr algn="r"/>
            <a:r>
              <a:rPr lang="ru-RU" sz="2000">
                <a:latin typeface="Monotype Corsiva" pitchFamily="66" charset="0"/>
              </a:rPr>
              <a:t>Это было очень грустно».</a:t>
            </a:r>
          </a:p>
          <a:p>
            <a:pPr algn="r"/>
            <a:r>
              <a:rPr lang="ru-RU"/>
              <a:t> М.Горький «Детство». 2 глава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43010" name="Picture 2" descr="http://proznanie.ru/photo/image1296423783.jpg"/>
          <p:cNvPicPr>
            <a:picLocks noChangeAspect="1" noChangeArrowheads="1"/>
          </p:cNvPicPr>
          <p:nvPr/>
        </p:nvPicPr>
        <p:blipFill>
          <a:blip r:embed="rId3" cstate="print"/>
          <a:srcRect l="2558" b="3509"/>
          <a:stretch>
            <a:fillRect/>
          </a:stretch>
        </p:blipFill>
        <p:spPr bwMode="auto">
          <a:xfrm>
            <a:off x="1907704" y="2420888"/>
            <a:ext cx="2742768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3012" name="Picture 4" descr="http://read.ru/images/illustrations/1296304729422472831.png"/>
          <p:cNvPicPr>
            <a:picLocks noChangeAspect="1" noChangeArrowheads="1"/>
          </p:cNvPicPr>
          <p:nvPr/>
        </p:nvPicPr>
        <p:blipFill>
          <a:blip r:embed="rId4" cstate="print"/>
          <a:srcRect l="55180"/>
          <a:stretch>
            <a:fillRect/>
          </a:stretch>
        </p:blipFill>
        <p:spPr bwMode="auto">
          <a:xfrm>
            <a:off x="5724128" y="3068960"/>
            <a:ext cx="2016224" cy="3033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508625" y="6165850"/>
            <a:ext cx="2562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Кадры из к/ф «Детство Горького»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r>
              <a:rPr lang="ru-RU" sz="2800">
                <a:solidFill>
                  <a:schemeClr val="bg2"/>
                </a:soli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619250" y="1196975"/>
            <a:ext cx="6985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Monotype Corsiva" pitchFamily="66" charset="0"/>
              </a:rPr>
              <a:t>Кто из героев повести М.Горького «Детство» помог Алёше пережить его детские обиды, помог ему в постижении любви и добра?»</a:t>
            </a:r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44036" name="Picture 4" descr="http://900igr.net/datai/literatura/Povest-Detstvo/0007-006-Dni-nezdorov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038600" cy="3019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038" name="Picture 6" descr="http://www.proznanie.ru/photo/image1296423560.jpg"/>
          <p:cNvPicPr>
            <a:picLocks noChangeAspect="1" noChangeArrowheads="1"/>
          </p:cNvPicPr>
          <p:nvPr/>
        </p:nvPicPr>
        <p:blipFill>
          <a:blip r:embed="rId4" cstate="print"/>
          <a:srcRect b="5882"/>
          <a:stretch>
            <a:fillRect/>
          </a:stretch>
        </p:blipFill>
        <p:spPr bwMode="auto">
          <a:xfrm>
            <a:off x="1187624" y="2138462"/>
            <a:ext cx="2859773" cy="3738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4572000" y="336550"/>
            <a:ext cx="410368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r>
              <a:rPr lang="ru-RU" sz="2800">
                <a:solidFill>
                  <a:schemeClr val="bg2"/>
                </a:solidFill>
                <a:latin typeface="Monotype Corsiva" pitchFamily="66" charset="0"/>
              </a:rPr>
              <a:t>Интернет-ресурсы</a:t>
            </a: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611188" y="1268413"/>
            <a:ext cx="6126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C00000"/>
                </a:solidFill>
                <a:cs typeface="Times New Roman" pitchFamily="18" charset="0"/>
              </a:rPr>
              <a:t>Иллюстрации, фотографии, графические изображения взяты с сайтов: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611188" y="1700213"/>
            <a:ext cx="79930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u="sng">
                <a:hlinkClick r:id="rId3"/>
              </a:rPr>
              <a:t>http://i.livelib.ru/boocover/1000312314/l/261f/M.Gorkij__Detstvo._V_lyudyah._Moi_universitety.jpg</a:t>
            </a:r>
            <a:endParaRPr lang="ru-RU" sz="1400"/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4"/>
              </a:rPr>
              <a:t>http://i5.pixs.ru/storage/7/9/4/x9eb95029j_3179762_2941794.jpg</a:t>
            </a:r>
            <a:r>
              <a:rPr lang="ru-RU" sz="1400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5"/>
              </a:rPr>
              <a:t>http://bibliogid.ru/system/files/7555/original/i_calen4-iul2010_3.jpg</a:t>
            </a:r>
            <a:r>
              <a:rPr lang="ru-RU" sz="1400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6"/>
              </a:rPr>
              <a:t>http://proznanie.ru/teacher/?class=7litra&amp;content=232a1a52b7a5400e02edbb60f00befd5</a:t>
            </a:r>
            <a:r>
              <a:rPr lang="ru-RU" sz="1400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7"/>
              </a:rPr>
              <a:t>http://collection.edu.yar.ru/dlrstore/a6e1752d-2381-4586-93b7-1d4e5a750caf/%5BLI7RK_14-02%5D_%5BIL_04%5D-k.jpg</a:t>
            </a:r>
            <a:endParaRPr lang="ru-RU" sz="1400" u="sng"/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8"/>
              </a:rPr>
              <a:t>http://www.nnews.nnov.ru/preview/300x0/content/nnews/pics/newsgroups/336357.jpg</a:t>
            </a:r>
            <a:endParaRPr lang="ru-RU" sz="1400" u="sng"/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9"/>
              </a:rPr>
              <a:t>http://gorkiy.lit-info.ru/review/gorkiy/011/1033.htm</a:t>
            </a:r>
            <a:endParaRPr lang="ru-RU" sz="1400" u="sng"/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10"/>
              </a:rPr>
              <a:t>http://massagela.ru/N2889</a:t>
            </a:r>
            <a:endParaRPr lang="en-US" sz="1400" u="sng"/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11"/>
              </a:rPr>
              <a:t>http://goeu.ru/italia/novosti-italii/163-v-italii-mozhno-proytis-po-ulice-gorkogo.html</a:t>
            </a:r>
            <a:endParaRPr lang="en-US" sz="1400"/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12"/>
              </a:rPr>
              <a:t>http://www.ruslania.com/language-2/entity-1/context-577/author-7173.html</a:t>
            </a:r>
            <a:r>
              <a:rPr lang="ru-RU" sz="1400"/>
              <a:t> </a:t>
            </a:r>
            <a:endParaRPr lang="en-US" sz="1400"/>
          </a:p>
          <a:p>
            <a:pPr marL="342900" indent="-342900">
              <a:buFontTx/>
              <a:buAutoNum type="arabicPeriod"/>
            </a:pPr>
            <a:r>
              <a:rPr lang="ru-RU" sz="1400" u="sng">
                <a:hlinkClick r:id="rId13"/>
              </a:rPr>
              <a:t>http://dic.academic.ru/dic.nsf/bse/160168/%D0%93%D0%BE%D1%80%D1%8C%D0%BA%D0%B8%D0%B9</a:t>
            </a:r>
            <a:r>
              <a:rPr lang="ru-RU" sz="1400"/>
              <a:t> </a:t>
            </a:r>
            <a:endParaRPr lang="en-US" sz="1400"/>
          </a:p>
          <a:p>
            <a:pPr marL="342900" indent="-342900">
              <a:buFontTx/>
              <a:buAutoNum type="arabicPeriod"/>
            </a:pPr>
            <a:endParaRPr lang="ru-RU" sz="1400"/>
          </a:p>
          <a:p>
            <a:pPr marL="342900" indent="-342900">
              <a:buFontTx/>
              <a:buAutoNum type="arabicPeriod"/>
            </a:pPr>
            <a:endParaRPr lang="ru-RU" sz="1400"/>
          </a:p>
          <a:p>
            <a:pPr marL="342900" indent="-342900">
              <a:buFontTx/>
              <a:buAutoNum type="arabicPeriod"/>
            </a:pP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900113" y="1196975"/>
            <a:ext cx="5759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3492500" y="336550"/>
            <a:ext cx="51831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  <a:p>
            <a:r>
              <a:rPr lang="ru-RU" sz="2800">
                <a:solidFill>
                  <a:schemeClr val="bg2"/>
                </a:solidFill>
                <a:latin typeface="Monotype Corsiva" pitchFamily="66" charset="0"/>
              </a:rPr>
              <a:t>Источники текстовой информации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187450" y="1557338"/>
            <a:ext cx="1722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C00000"/>
                </a:solidFill>
              </a:rPr>
              <a:t>Интернет-ресурсы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8888" y="1916113"/>
            <a:ext cx="7489825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400" u="sng" dirty="0">
                <a:hlinkClick r:id="rId3"/>
              </a:rPr>
              <a:t>http://www.kostyor.ru/biography/?n=116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u="sng" dirty="0">
                <a:hlinkClick r:id="rId4"/>
              </a:rPr>
              <a:t>http://biographer.ru/biographies/64.html</a:t>
            </a: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u="sng" dirty="0">
                <a:hlinkClick r:id="rId5"/>
              </a:rPr>
              <a:t>http://www.wisdoms.ru/pavt/p63.html</a:t>
            </a:r>
            <a:endParaRPr lang="ru-RU" sz="1400" u="sng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u="sng" dirty="0">
                <a:hlinkClick r:id="rId6"/>
              </a:rPr>
              <a:t>http://www.litra.ru/biography/get/biid/00907351222432601830</a:t>
            </a:r>
            <a:endParaRPr lang="ru-RU" sz="1400" u="sng" dirty="0"/>
          </a:p>
          <a:p>
            <a:pPr marL="342900" indent="-342900">
              <a:defRPr/>
            </a:pPr>
            <a:endParaRPr lang="ru-RU" sz="1400" dirty="0">
              <a:solidFill>
                <a:srgbClr val="C00000"/>
              </a:solidFill>
            </a:endParaRPr>
          </a:p>
          <a:p>
            <a:pPr marL="342900" indent="-342900">
              <a:defRPr/>
            </a:pPr>
            <a:r>
              <a:rPr lang="ru-RU" sz="1400" dirty="0">
                <a:solidFill>
                  <a:srgbClr val="C00000"/>
                </a:solidFill>
              </a:rPr>
              <a:t>Список  литературы</a:t>
            </a:r>
          </a:p>
          <a:p>
            <a:pPr marL="342900" indent="-342900">
              <a:defRPr/>
            </a:pPr>
            <a:endParaRPr lang="ru-RU" sz="1400" dirty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 err="1"/>
              <a:t>Бунеев</a:t>
            </a:r>
            <a:r>
              <a:rPr lang="ru-RU" sz="1400" dirty="0"/>
              <a:t> Р.Н., </a:t>
            </a:r>
            <a:r>
              <a:rPr lang="ru-RU" sz="1400" dirty="0" err="1"/>
              <a:t>Бунеева</a:t>
            </a:r>
            <a:r>
              <a:rPr lang="ru-RU" sz="1400" dirty="0"/>
              <a:t> Е.В. Литература: учебник для 7 класса – </a:t>
            </a:r>
            <a:r>
              <a:rPr lang="ru-RU" sz="1400" dirty="0" err="1"/>
              <a:t>М.:Баласс</a:t>
            </a:r>
            <a:r>
              <a:rPr lang="ru-RU" sz="1400" dirty="0"/>
              <a:t>. 2010.</a:t>
            </a:r>
            <a:endParaRPr lang="en-US" sz="1400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dirty="0" err="1"/>
              <a:t>Барова</a:t>
            </a:r>
            <a:r>
              <a:rPr lang="ru-RU" sz="1400" dirty="0"/>
              <a:t> Е.С.  Уроки литературы в 7 –м классе по учебнику «Путь к станции «Я»: методические рекомендации для учителя. М.: </a:t>
            </a:r>
            <a:r>
              <a:rPr lang="ru-RU" sz="1400" dirty="0" err="1"/>
              <a:t>Баласс</a:t>
            </a:r>
            <a:r>
              <a:rPr lang="ru-RU" sz="1400" dirty="0"/>
              <a:t>, 2006. -224с. </a:t>
            </a:r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  <a:p>
            <a:pPr marL="342900" indent="-342900">
              <a:buFontTx/>
              <a:buAutoNum type="arabicPeriod"/>
              <a:defRPr/>
            </a:pPr>
            <a:endParaRPr lang="ru-RU" u="sng" dirty="0"/>
          </a:p>
          <a:p>
            <a:pPr>
              <a:defRPr/>
            </a:pP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76375" y="2133600"/>
            <a:ext cx="61626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Monotype Corsiva" pitchFamily="66" charset="0"/>
              </a:rPr>
              <a:t>148 </a:t>
            </a:r>
            <a:r>
              <a:rPr lang="ru-RU" sz="2800" dirty="0">
                <a:solidFill>
                  <a:srgbClr val="CC3300"/>
                </a:solidFill>
                <a:latin typeface="Monotype Corsiva" pitchFamily="66" charset="0"/>
              </a:rPr>
              <a:t>лет со дня рождения Максима Горького</a:t>
            </a:r>
          </a:p>
          <a:p>
            <a:r>
              <a:rPr lang="ru-RU" sz="2800" dirty="0" smtClean="0">
                <a:solidFill>
                  <a:srgbClr val="CC3300"/>
                </a:solidFill>
                <a:latin typeface="Monotype Corsiva" pitchFamily="66" charset="0"/>
              </a:rPr>
              <a:t>103 </a:t>
            </a:r>
            <a:r>
              <a:rPr lang="ru-RU" sz="2800" dirty="0">
                <a:solidFill>
                  <a:srgbClr val="CC3300"/>
                </a:solidFill>
                <a:latin typeface="Monotype Corsiva" pitchFamily="66" charset="0"/>
              </a:rPr>
              <a:t>лет повести «Детство»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2138" y="3141663"/>
            <a:ext cx="53276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Эта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 жизни и творчестве великого писателя. Работа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целью призыва к творческой активности, к самообразованию, к учению.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Пример того, как, несмотря на нищету и бесправие,  детские несчастья и унижения, человек может остаться Человеком…</a:t>
            </a:r>
          </a:p>
          <a:p>
            <a:pPr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51050" y="549275"/>
            <a:ext cx="64500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2"/>
                </a:solidFill>
                <a:latin typeface="Monotype Corsiva" pitchFamily="66" charset="0"/>
              </a:rPr>
              <a:t>История человеческого труда и творчества гораздо интереснее и значительнее истории человека, — человек умирает, </a:t>
            </a:r>
          </a:p>
          <a:p>
            <a:pPr algn="ctr"/>
            <a:r>
              <a:rPr lang="ru-RU" sz="2000">
                <a:solidFill>
                  <a:schemeClr val="bg2"/>
                </a:solidFill>
                <a:latin typeface="Monotype Corsiva" pitchFamily="66" charset="0"/>
              </a:rPr>
              <a:t>не прожив и сотни лет, а дело его живет века. </a:t>
            </a:r>
          </a:p>
          <a:p>
            <a:pPr algn="r"/>
            <a:r>
              <a:rPr lang="ru-RU" sz="2000">
                <a:solidFill>
                  <a:schemeClr val="bg2"/>
                </a:solidFill>
                <a:latin typeface="Monotype Corsiva" pitchFamily="66" charset="0"/>
              </a:rPr>
              <a:t>Максим Горький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3708400" y="836613"/>
            <a:ext cx="5184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2"/>
                </a:solidFill>
                <a:latin typeface="Monotype Corsiva" pitchFamily="66" charset="0"/>
              </a:rPr>
              <a:t>"Я не ждал помощи извне и не надеялся на счастливый случай... Я очень рано понял, что человека создает его сопротивление окружающей среде» М.Горький</a:t>
            </a:r>
          </a:p>
        </p:txBody>
      </p:sp>
      <p:pic>
        <p:nvPicPr>
          <p:cNvPr id="6" name="Рисунок 5" descr="336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9098">
            <a:off x="845695" y="1997143"/>
            <a:ext cx="2880320" cy="2985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3995936" y="3068960"/>
            <a:ext cx="495649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C33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Биография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684213" y="765175"/>
            <a:ext cx="63357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Настоящее имя – Алексей Пешков. </a:t>
            </a:r>
            <a:endParaRPr lang="en-US">
              <a:solidFill>
                <a:srgbClr val="CC3300"/>
              </a:solidFill>
            </a:endParaRPr>
          </a:p>
          <a:p>
            <a:r>
              <a:rPr lang="ru-RU">
                <a:solidFill>
                  <a:srgbClr val="CC3300"/>
                </a:solidFill>
              </a:rPr>
              <a:t>Родился 16 марта 1868 в Нижнем Новгороде</a:t>
            </a:r>
            <a:endParaRPr lang="en-US">
              <a:solidFill>
                <a:srgbClr val="CC3300"/>
              </a:solidFill>
            </a:endParaRPr>
          </a:p>
          <a:p>
            <a:r>
              <a:rPr lang="ru-RU">
                <a:solidFill>
                  <a:srgbClr val="CC3300"/>
                </a:solidFill>
              </a:rPr>
              <a:t>в семье Максима Пешкова, </a:t>
            </a:r>
          </a:p>
          <a:p>
            <a:r>
              <a:rPr lang="ru-RU">
                <a:solidFill>
                  <a:srgbClr val="CC3300"/>
                </a:solidFill>
              </a:rPr>
              <a:t>столяра-краснодеревщика, </a:t>
            </a:r>
            <a:endParaRPr lang="en-US">
              <a:solidFill>
                <a:srgbClr val="CC3300"/>
              </a:solidFill>
            </a:endParaRPr>
          </a:p>
          <a:p>
            <a:r>
              <a:rPr lang="ru-RU">
                <a:solidFill>
                  <a:srgbClr val="CC3300"/>
                </a:solidFill>
              </a:rPr>
              <a:t>и мещанки Варвары Кашириной.</a:t>
            </a:r>
          </a:p>
          <a:p>
            <a:r>
              <a:rPr lang="ru-RU">
                <a:solidFill>
                  <a:srgbClr val="CC3300"/>
                </a:solidFill>
              </a:rPr>
              <a:t>Отец будущего писателя умер</a:t>
            </a:r>
          </a:p>
          <a:p>
            <a:r>
              <a:rPr lang="ru-RU">
                <a:solidFill>
                  <a:srgbClr val="CC3300"/>
                </a:solidFill>
              </a:rPr>
              <a:t>в Астрахани в 1871г. </a:t>
            </a:r>
            <a:endParaRPr lang="en-US">
              <a:solidFill>
                <a:srgbClr val="CC3300"/>
              </a:solidFill>
            </a:endParaRPr>
          </a:p>
          <a:p>
            <a:r>
              <a:rPr lang="ru-RU">
                <a:solidFill>
                  <a:srgbClr val="CC3300"/>
                </a:solidFill>
              </a:rPr>
              <a:t>Мать вынуждена была вернуться в дом </a:t>
            </a:r>
          </a:p>
          <a:p>
            <a:r>
              <a:rPr lang="ru-RU">
                <a:solidFill>
                  <a:srgbClr val="CC3300"/>
                </a:solidFill>
              </a:rPr>
              <a:t>отца, Василия Каширина, где  Горький и </a:t>
            </a:r>
          </a:p>
          <a:p>
            <a:r>
              <a:rPr lang="ru-RU">
                <a:solidFill>
                  <a:srgbClr val="CC3300"/>
                </a:solidFill>
              </a:rPr>
              <a:t>провёл детские годы. 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051050" y="4508500"/>
            <a:ext cx="511333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Детство было довольно безрадостным, так как дед, Василий Каширин, был очень религиозен, до жестокости деспотичен и болезненно скуп. </a:t>
            </a:r>
          </a:p>
        </p:txBody>
      </p:sp>
      <p:pic>
        <p:nvPicPr>
          <p:cNvPr id="6" name="Рисунок 5" descr="домик каширин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5204">
            <a:off x="5286206" y="1922312"/>
            <a:ext cx="3181536" cy="2121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755650" y="692150"/>
            <a:ext cx="6264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3300"/>
                </a:solidFill>
              </a:rPr>
              <a:t>Мать считала сына причиной смерти отца и отдала его на попечение деда, который начал воспитание ребёнка с псалтыря и часослова.</a:t>
            </a:r>
            <a:endParaRPr lang="en-US">
              <a:solidFill>
                <a:srgbClr val="CC3300"/>
              </a:solidFill>
            </a:endParaRPr>
          </a:p>
          <a:p>
            <a:r>
              <a:rPr lang="ru-RU">
                <a:solidFill>
                  <a:srgbClr val="CC3300"/>
                </a:solidFill>
              </a:rPr>
              <a:t>Дед обучал мальчика по церковным книгам, а бабушка Акулина Ивановна приобщила внука к народным песням и сказкам, но главное — заменила мать, «насытив», по словам самого Горького, «крепкой силой для трудной жизни». </a:t>
            </a:r>
          </a:p>
        </p:txBody>
      </p:sp>
      <p:pic>
        <p:nvPicPr>
          <p:cNvPr id="5" name="Рисунок 4" descr="ил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7074">
            <a:off x="4993175" y="3397705"/>
            <a:ext cx="3059832" cy="2294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6" name="Picture 8" descr="http://collection.edu.yar.ru/dlrstore/a6e1752d-2381-4586-93b7-1d4e5a750caf/%5BLI7RK_14-02%5D_%5BIL_04%5D-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852936"/>
            <a:ext cx="2088232" cy="3158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5"/>
          <p:cNvGrpSpPr>
            <a:grpSpLocks/>
          </p:cNvGrpSpPr>
          <p:nvPr/>
        </p:nvGrpSpPr>
        <p:grpSpPr bwMode="auto">
          <a:xfrm>
            <a:off x="1131888" y="5373688"/>
            <a:ext cx="8012112" cy="963612"/>
            <a:chOff x="1819372" y="2276872"/>
            <a:chExt cx="7145116" cy="1512168"/>
          </a:xfrm>
        </p:grpSpPr>
        <p:grpSp>
          <p:nvGrpSpPr>
            <p:cNvPr id="7184" name="Группа 16"/>
            <p:cNvGrpSpPr>
              <a:grpSpLocks/>
            </p:cNvGrpSpPr>
            <p:nvPr/>
          </p:nvGrpSpPr>
          <p:grpSpPr bwMode="auto">
            <a:xfrm>
              <a:off x="1819372" y="2276872"/>
              <a:ext cx="7145116" cy="1512168"/>
              <a:chOff x="827088" y="548680"/>
              <a:chExt cx="7561336" cy="1656184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879524" y="548680"/>
                <a:ext cx="7293161" cy="1656184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87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18" name="Прямоугольник 17"/>
            <p:cNvSpPr/>
            <p:nvPr/>
          </p:nvSpPr>
          <p:spPr>
            <a:xfrm>
              <a:off x="1907146" y="2421363"/>
              <a:ext cx="6912939" cy="101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1884 приехал в Казань, чтобы осуществить свою мечту — учиться </a:t>
              </a:r>
            </a:p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университете, но очень скоро понял всю нереальность такого плана.</a:t>
              </a:r>
            </a:p>
          </p:txBody>
        </p:sp>
      </p:grpSp>
      <p:grpSp>
        <p:nvGrpSpPr>
          <p:cNvPr id="7171" name="Группа 14"/>
          <p:cNvGrpSpPr>
            <a:grpSpLocks/>
          </p:cNvGrpSpPr>
          <p:nvPr/>
        </p:nvGrpSpPr>
        <p:grpSpPr bwMode="auto">
          <a:xfrm>
            <a:off x="539750" y="3357563"/>
            <a:ext cx="7488238" cy="1800225"/>
            <a:chOff x="755576" y="3501008"/>
            <a:chExt cx="7488832" cy="1800200"/>
          </a:xfrm>
        </p:grpSpPr>
        <p:grpSp>
          <p:nvGrpSpPr>
            <p:cNvPr id="7180" name="Группа 10"/>
            <p:cNvGrpSpPr>
              <a:grpSpLocks/>
            </p:cNvGrpSpPr>
            <p:nvPr/>
          </p:nvGrpSpPr>
          <p:grpSpPr bwMode="auto">
            <a:xfrm>
              <a:off x="755576" y="3717032"/>
              <a:ext cx="7488832" cy="1584176"/>
              <a:chOff x="539552" y="548680"/>
              <a:chExt cx="7848872" cy="1656184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39552" y="548547"/>
                <a:ext cx="7632558" cy="1656317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83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7181" name="Прямоугольник 4"/>
            <p:cNvSpPr>
              <a:spLocks noChangeArrowheads="1"/>
            </p:cNvSpPr>
            <p:nvPr/>
          </p:nvSpPr>
          <p:spPr bwMode="auto">
            <a:xfrm>
              <a:off x="971600" y="3501008"/>
              <a:ext cx="67691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/>
              </a:r>
              <a:br>
                <a:rPr lang="ru-RU"/>
              </a:br>
              <a:r>
                <a:rPr lang="ru-RU">
                  <a:solidFill>
                    <a:srgbClr val="800000"/>
                  </a:solidFill>
                </a:rPr>
                <a:t>Много лет спустя уже известный писатель Максим Горький вспоминает повара парохода «Добрый» М.А. Смурого. Благодаря повару, который был малограмотен, но при этом собирал книги, юный Горький знакомится с самыми разными произведениями мировой литературы.</a:t>
              </a:r>
            </a:p>
          </p:txBody>
        </p:sp>
      </p:grpSp>
      <p:grpSp>
        <p:nvGrpSpPr>
          <p:cNvPr id="7172" name="Группа 4"/>
          <p:cNvGrpSpPr>
            <a:grpSpLocks/>
          </p:cNvGrpSpPr>
          <p:nvPr/>
        </p:nvGrpSpPr>
        <p:grpSpPr bwMode="auto">
          <a:xfrm>
            <a:off x="611188" y="404813"/>
            <a:ext cx="7416800" cy="1368425"/>
            <a:chOff x="539552" y="548680"/>
            <a:chExt cx="7848872" cy="136815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39552" y="548680"/>
              <a:ext cx="7561595" cy="1368152"/>
            </a:xfrm>
            <a:prstGeom prst="round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79" name="Прямоугольник 2"/>
            <p:cNvSpPr>
              <a:spLocks noChangeArrowheads="1"/>
            </p:cNvSpPr>
            <p:nvPr/>
          </p:nvSpPr>
          <p:spPr bwMode="auto">
            <a:xfrm>
              <a:off x="827088" y="620713"/>
              <a:ext cx="7561336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800000"/>
                  </a:solidFill>
                </a:rPr>
                <a:t>В семь лет отдали в школу, где  учился пять месяцев. </a:t>
              </a:r>
            </a:p>
            <a:p>
              <a:r>
                <a:rPr lang="ru-RU" sz="2000">
                  <a:solidFill>
                    <a:srgbClr val="800000"/>
                  </a:solidFill>
                  <a:latin typeface="Monotype Corsiva" pitchFamily="66" charset="0"/>
                </a:rPr>
                <a:t>«Учился плохо, школьные порядки ненавидел, товарищей тоже, ибо</a:t>
              </a:r>
            </a:p>
            <a:p>
              <a:r>
                <a:rPr lang="ru-RU" sz="2000">
                  <a:solidFill>
                    <a:srgbClr val="800000"/>
                  </a:solidFill>
                  <a:latin typeface="Monotype Corsiva" pitchFamily="66" charset="0"/>
                </a:rPr>
                <a:t>всегда я любил уединение»</a:t>
              </a:r>
              <a:r>
                <a:rPr lang="ru-RU">
                  <a:solidFill>
                    <a:srgbClr val="800000"/>
                  </a:solidFill>
                  <a:latin typeface="Monotype Corsiva" pitchFamily="66" charset="0"/>
                </a:rPr>
                <a:t>. </a:t>
              </a:r>
              <a:r>
                <a:rPr lang="ru-RU">
                  <a:solidFill>
                    <a:srgbClr val="800000"/>
                  </a:solidFill>
                </a:rPr>
                <a:t>Заразившись в школе оспой,  кончил </a:t>
              </a:r>
            </a:p>
            <a:p>
              <a:r>
                <a:rPr lang="ru-RU">
                  <a:solidFill>
                    <a:srgbClr val="800000"/>
                  </a:solidFill>
                </a:rPr>
                <a:t>учение и более уже не возобновлял его, рос «самоучкой». </a:t>
              </a:r>
            </a:p>
          </p:txBody>
        </p:sp>
      </p:grpSp>
      <p:grpSp>
        <p:nvGrpSpPr>
          <p:cNvPr id="7173" name="Группа 13"/>
          <p:cNvGrpSpPr>
            <a:grpSpLocks/>
          </p:cNvGrpSpPr>
          <p:nvPr/>
        </p:nvGrpSpPr>
        <p:grpSpPr bwMode="auto">
          <a:xfrm>
            <a:off x="1187450" y="1916113"/>
            <a:ext cx="7416800" cy="1512887"/>
            <a:chOff x="1547664" y="2276872"/>
            <a:chExt cx="7416824" cy="1512168"/>
          </a:xfrm>
        </p:grpSpPr>
        <p:grpSp>
          <p:nvGrpSpPr>
            <p:cNvPr id="7174" name="Группа 5"/>
            <p:cNvGrpSpPr>
              <a:grpSpLocks/>
            </p:cNvGrpSpPr>
            <p:nvPr/>
          </p:nvGrpSpPr>
          <p:grpSpPr bwMode="auto">
            <a:xfrm>
              <a:off x="1547664" y="2276872"/>
              <a:ext cx="7416824" cy="1512168"/>
              <a:chOff x="539552" y="548680"/>
              <a:chExt cx="7848872" cy="1656184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539552" y="548680"/>
                <a:ext cx="7632155" cy="1656184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77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908028" y="2421265"/>
              <a:ext cx="6911997" cy="11995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1879 году дед отправляет Алексея «в люди»: посудник на пароходе, «мальчик» в магазине, ученик в иконописной мастерской, десятник на ярмарочных постройках… Наконец он становится поваренком на пароходе, ходившем по Волге.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900113" y="836613"/>
            <a:ext cx="583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068960"/>
            <a:ext cx="48965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C33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Творческий путь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13" y="765175"/>
            <a:ext cx="64801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000" dirty="0">
                <a:solidFill>
                  <a:schemeClr val="bg2"/>
                </a:solidFill>
                <a:latin typeface="Monotype Corsiva" pitchFamily="66" charset="0"/>
              </a:rPr>
              <a:t>Я уверен, что писателем человека делает детство, способность в раннем возрасте увидеть и почувствовать все то, что даёт ему потом право взяться за перо…» </a:t>
            </a:r>
          </a:p>
          <a:p>
            <a:pPr algn="r">
              <a:defRPr/>
            </a:pPr>
            <a:r>
              <a:rPr lang="ru-RU" sz="2000" dirty="0">
                <a:solidFill>
                  <a:schemeClr val="bg2"/>
                </a:solidFill>
                <a:latin typeface="Monotype Corsiva" pitchFamily="66" charset="0"/>
              </a:rPr>
              <a:t>В.Распутин </a:t>
            </a:r>
          </a:p>
        </p:txBody>
      </p:sp>
      <p:pic>
        <p:nvPicPr>
          <p:cNvPr id="8195" name="Picture 3" descr="E:\Documents\berzun\Мои рисунки\горький2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0645">
            <a:off x="671950" y="2401613"/>
            <a:ext cx="2893698" cy="2181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&amp;Ncy;&amp;ocy;&amp;mcy;&amp;iecy;&amp;rcy; &amp;gcy;&amp;acy;&amp;zcy;&amp;iecy;&amp;tcy;&amp;ycy; «&amp;Kcy;&amp;acy;&amp;vcy;&amp;kcy;&amp;acy;&amp;zcy;» (1892), &amp;vcy; &amp;kcy;&amp;ocy;&amp;tcy;&amp;ocy;&amp;rcy;&amp;ocy;&amp;mcy; &amp;bcy;&amp;ycy;&amp;lcy; &amp;ncy;&amp;acy;&amp;pcy;&amp;iecy;&amp;chcy;&amp;acy;&amp;tcy;&amp;acy;&amp;ncy; &amp;rcy;&amp;acy;&amp;scy;&amp;scy;&amp;kcy;&amp;acy;&amp;zcy; «&amp;Mcy;&amp;acy;&amp;kcy;&amp;acy;&amp;rcy; &amp;CHcy;&amp;ucy;&amp;dcy;&amp;rcy;&amp;acy;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553">
            <a:off x="6069232" y="2823355"/>
            <a:ext cx="2534303" cy="349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219" name="Группа 14"/>
          <p:cNvGrpSpPr>
            <a:grpSpLocks/>
          </p:cNvGrpSpPr>
          <p:nvPr/>
        </p:nvGrpSpPr>
        <p:grpSpPr bwMode="auto">
          <a:xfrm>
            <a:off x="468313" y="2924175"/>
            <a:ext cx="5834062" cy="2233613"/>
            <a:chOff x="1689926" y="2701951"/>
            <a:chExt cx="5976664" cy="23042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89926" y="2701951"/>
              <a:ext cx="5976664" cy="230425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26" name="Прямоугольник 4"/>
            <p:cNvSpPr>
              <a:spLocks noChangeArrowheads="1"/>
            </p:cNvSpPr>
            <p:nvPr/>
          </p:nvSpPr>
          <p:spPr bwMode="auto">
            <a:xfrm>
              <a:off x="1911213" y="2850613"/>
              <a:ext cx="5684950" cy="1828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C00000"/>
                  </a:solidFill>
                </a:rPr>
                <a:t>1898</a:t>
              </a:r>
              <a:r>
                <a:rPr lang="ru-RU"/>
                <a:t> – В Петербурге выходит книга </a:t>
              </a:r>
              <a:r>
                <a:rPr lang="ru-RU">
                  <a:solidFill>
                    <a:srgbClr val="C00000"/>
                  </a:solidFill>
                </a:rPr>
                <a:t>«Очерки и рассказы»</a:t>
              </a:r>
              <a:r>
                <a:rPr lang="ru-RU"/>
                <a:t>, которая имела сенсационный успех в России.</a:t>
              </a:r>
            </a:p>
            <a:p>
              <a:r>
                <a:rPr lang="ru-RU">
                  <a:solidFill>
                    <a:srgbClr val="C00000"/>
                  </a:solidFill>
                </a:rPr>
                <a:t>В</a:t>
              </a:r>
              <a:r>
                <a:rPr lang="ru-RU"/>
                <a:t> </a:t>
              </a:r>
              <a:r>
                <a:rPr lang="ru-RU">
                  <a:solidFill>
                    <a:srgbClr val="C00000"/>
                  </a:solidFill>
                </a:rPr>
                <a:t>1899</a:t>
              </a:r>
              <a:r>
                <a:rPr lang="ru-RU"/>
                <a:t> был опубликован роман </a:t>
              </a:r>
              <a:r>
                <a:rPr lang="ru-RU">
                  <a:solidFill>
                    <a:srgbClr val="C00000"/>
                  </a:solidFill>
                </a:rPr>
                <a:t>"Фома Гордеев"</a:t>
              </a:r>
              <a:r>
                <a:rPr lang="ru-RU"/>
                <a:t>, выдвинувший Горького в ряд писателей</a:t>
              </a:r>
            </a:p>
            <a:p>
              <a:r>
                <a:rPr lang="ru-RU"/>
                <a:t>мирового класса.</a:t>
              </a:r>
            </a:p>
            <a:p>
              <a:endParaRPr lang="ru-RU"/>
            </a:p>
            <a:p>
              <a:endParaRPr lang="ru-RU"/>
            </a:p>
          </p:txBody>
        </p:sp>
      </p:grpSp>
      <p:grpSp>
        <p:nvGrpSpPr>
          <p:cNvPr id="9220" name="Группа 15"/>
          <p:cNvGrpSpPr>
            <a:grpSpLocks/>
          </p:cNvGrpSpPr>
          <p:nvPr/>
        </p:nvGrpSpPr>
        <p:grpSpPr bwMode="auto">
          <a:xfrm>
            <a:off x="539750" y="620713"/>
            <a:ext cx="8135938" cy="2195512"/>
            <a:chOff x="539552" y="836712"/>
            <a:chExt cx="8136904" cy="2195666"/>
          </a:xfrm>
        </p:grpSpPr>
        <p:grpSp>
          <p:nvGrpSpPr>
            <p:cNvPr id="9221" name="Группа 4"/>
            <p:cNvGrpSpPr>
              <a:grpSpLocks/>
            </p:cNvGrpSpPr>
            <p:nvPr/>
          </p:nvGrpSpPr>
          <p:grpSpPr bwMode="auto">
            <a:xfrm>
              <a:off x="539552" y="836712"/>
              <a:ext cx="8136904" cy="1872208"/>
              <a:chOff x="539552" y="548680"/>
              <a:chExt cx="8367194" cy="1368152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539552" y="548680"/>
                <a:ext cx="8367194" cy="1367849"/>
              </a:xfrm>
              <a:prstGeom prst="round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224" name="Прямоугольник 2"/>
              <p:cNvSpPr>
                <a:spLocks noChangeArrowheads="1"/>
              </p:cNvSpPr>
              <p:nvPr/>
            </p:nvSpPr>
            <p:spPr bwMode="auto">
              <a:xfrm>
                <a:off x="827088" y="620713"/>
                <a:ext cx="7561336" cy="369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ru-RU">
                  <a:solidFill>
                    <a:srgbClr val="800000"/>
                  </a:solidFill>
                </a:endParaRPr>
              </a:p>
            </p:txBody>
          </p:sp>
        </p:grpSp>
        <p:sp>
          <p:nvSpPr>
            <p:cNvPr id="9222" name="Прямоугольник 9"/>
            <p:cNvSpPr>
              <a:spLocks noChangeArrowheads="1"/>
            </p:cNvSpPr>
            <p:nvPr/>
          </p:nvSpPr>
          <p:spPr bwMode="auto">
            <a:xfrm>
              <a:off x="899592" y="908720"/>
              <a:ext cx="7416824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Начинает как провинциальный газетчик под псевдонимом  Иегудиил Хламида.</a:t>
              </a:r>
            </a:p>
            <a:p>
              <a:r>
                <a:rPr lang="ru-RU">
                  <a:solidFill>
                    <a:srgbClr val="CC3300"/>
                  </a:solidFill>
                </a:rPr>
                <a:t>12 сентября 1892 года </a:t>
              </a:r>
              <a:r>
                <a:rPr lang="ru-RU"/>
                <a:t>в тифлисской газете «Кавказ» впервые напечатан рассказ Пешкова </a:t>
              </a:r>
              <a:r>
                <a:rPr lang="ru-RU">
                  <a:solidFill>
                    <a:srgbClr val="CC3300"/>
                  </a:solidFill>
                </a:rPr>
                <a:t>«Макар Чудра»</a:t>
              </a:r>
              <a:r>
                <a:rPr lang="ru-RU"/>
                <a:t>.</a:t>
              </a:r>
              <a:r>
                <a:rPr lang="ru-RU">
                  <a:solidFill>
                    <a:srgbClr val="CC3300"/>
                  </a:solidFill>
                </a:rPr>
                <a:t> </a:t>
              </a:r>
              <a:r>
                <a:rPr lang="ru-RU"/>
                <a:t>Произведение было подписано </a:t>
              </a:r>
              <a:r>
                <a:rPr lang="ru-RU" sz="2400"/>
                <a:t>«</a:t>
              </a:r>
              <a:r>
                <a:rPr lang="ru-RU" sz="2400">
                  <a:latin typeface="Monotype Corsiva" pitchFamily="66" charset="0"/>
                </a:rPr>
                <a:t>Максим Горький</a:t>
              </a:r>
              <a:r>
                <a:rPr lang="ru-RU" sz="2400"/>
                <a:t>». </a:t>
              </a:r>
            </a:p>
            <a:p>
              <a:r>
                <a:rPr lang="ru-RU"/>
                <a:t>1895 г. – публикация в популярном журнале «Русское богатство»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900113" y="836613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В 1901 — 1902 г.г. </a:t>
            </a:r>
            <a:r>
              <a:rPr lang="ru-RU"/>
              <a:t>написал свои первые пьесы «Мещане» и «На дне»</a:t>
            </a:r>
          </a:p>
          <a:p>
            <a:r>
              <a:rPr lang="ru-RU"/>
              <a:t>За активное участие в революционных событиях 1905 Горький был заключен в Петропавловскую крепость.</a:t>
            </a:r>
          </a:p>
          <a:p>
            <a:r>
              <a:rPr lang="ru-RU">
                <a:solidFill>
                  <a:srgbClr val="C00000"/>
                </a:solidFill>
              </a:rPr>
              <a:t>1906 </a:t>
            </a:r>
            <a:r>
              <a:rPr lang="ru-RU"/>
              <a:t>– отъезд в Италию, на Капри, где жил до </a:t>
            </a:r>
            <a:r>
              <a:rPr lang="ru-RU">
                <a:solidFill>
                  <a:srgbClr val="C00000"/>
                </a:solidFill>
              </a:rPr>
              <a:t>1913 года</a:t>
            </a:r>
            <a:r>
              <a:rPr lang="ru-RU"/>
              <a:t>,</a:t>
            </a:r>
            <a:r>
              <a:rPr lang="en-US"/>
              <a:t> </a:t>
            </a:r>
            <a:r>
              <a:rPr lang="ru-RU"/>
              <a:t>там была написана повесть "Исповедь" и цикл "Сказки об Италии". </a:t>
            </a:r>
          </a:p>
          <a:p>
            <a:r>
              <a:rPr lang="ru-RU">
                <a:solidFill>
                  <a:srgbClr val="C00000"/>
                </a:solidFill>
              </a:rPr>
              <a:t>1913 год </a:t>
            </a:r>
            <a:r>
              <a:rPr lang="ru-RU"/>
              <a:t>– Горький возвращается в Россию. В этом же году пишет «Детство». </a:t>
            </a:r>
            <a:r>
              <a:rPr lang="ru-RU">
                <a:solidFill>
                  <a:srgbClr val="C00000"/>
                </a:solidFill>
              </a:rPr>
              <a:t>1914 год </a:t>
            </a:r>
            <a:r>
              <a:rPr lang="ru-RU"/>
              <a:t>– написана повесть «В людях». </a:t>
            </a:r>
          </a:p>
          <a:p>
            <a:r>
              <a:rPr lang="ru-RU">
                <a:solidFill>
                  <a:srgbClr val="C00000"/>
                </a:solidFill>
              </a:rPr>
              <a:t>В 1915 году </a:t>
            </a:r>
            <a:r>
              <a:rPr lang="ru-RU"/>
              <a:t>основал журнал "Летопись", руководил литературным отделом журнала.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088" y="765175"/>
            <a:ext cx="7777162" cy="273526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339975" y="6453188"/>
            <a:ext cx="71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10245" name="Группа 6"/>
          <p:cNvGrpSpPr>
            <a:grpSpLocks/>
          </p:cNvGrpSpPr>
          <p:nvPr/>
        </p:nvGrpSpPr>
        <p:grpSpPr bwMode="auto">
          <a:xfrm>
            <a:off x="1331913" y="3716338"/>
            <a:ext cx="4287837" cy="2673350"/>
            <a:chOff x="1331640" y="3717032"/>
            <a:chExt cx="4288358" cy="2672722"/>
          </a:xfrm>
        </p:grpSpPr>
        <p:pic>
          <p:nvPicPr>
            <p:cNvPr id="2" name="Picture 4" descr="&amp;Vcy; &amp;Icy;&amp;tcy;&amp;acy;&amp;lcy;&amp;icy;&amp;icy; &amp;mcy;&amp;ocy;&amp;zhcy;&amp;ncy;&amp;ocy; &amp;pcy;&amp;rcy;&amp;ocy;&amp;jcy;&amp;tcy;&amp;icy;&amp;scy;&amp;softcy; &amp;pcy;&amp;ocy; &amp;ucy;&amp;lcy;&amp;icy;&amp;tscy;&amp;iecy; &amp;Gcy;&amp;ocy;&amp;rcy;&amp;softcy;&amp;kcy;&amp;ocy;&amp;gcy;&amp;o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331366">
              <a:off x="1331640" y="3717032"/>
              <a:ext cx="3221769" cy="241274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249" name="Прямоугольник 5"/>
            <p:cNvSpPr>
              <a:spLocks noChangeArrowheads="1"/>
            </p:cNvSpPr>
            <p:nvPr/>
          </p:nvSpPr>
          <p:spPr bwMode="auto">
            <a:xfrm rot="-267807">
              <a:off x="1408038" y="6112755"/>
              <a:ext cx="42119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>
                  <a:solidFill>
                    <a:srgbClr val="C00000"/>
                  </a:solidFill>
                </a:rPr>
                <a:t>Улица им. Максима Горького  в городе Капри</a:t>
              </a:r>
            </a:p>
          </p:txBody>
        </p:sp>
      </p:grpSp>
      <p:pic>
        <p:nvPicPr>
          <p:cNvPr id="10246" name="Picture 8" descr="&amp;Ucy;&amp;vcy;&amp;iecy;&amp;lcy;&amp;icy;&amp;chcy;&amp;icy;&amp;tcy;&amp;softcy; &amp;kcy;&amp;acy;&amp;rcy;&amp;tcy;&amp;icy;&amp;ncy;&amp;kcy;&amp;u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789363"/>
            <a:ext cx="1728788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&amp;Ucy;&amp;vcy;&amp;iecy;&amp;lcy;&amp;icy;&amp;chcy;&amp;icy;&amp;tcy;&amp;softcy; &amp;kcy;&amp;acy;&amp;rcy;&amp;tcy;&amp;icy;&amp;ncy;&amp;kcy;&amp;u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9510">
            <a:off x="6529388" y="3992563"/>
            <a:ext cx="14906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1030</Words>
  <Application>Microsoft Office PowerPoint</Application>
  <PresentationFormat>Экран (4:3)</PresentationFormat>
  <Paragraphs>131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User</cp:lastModifiedBy>
  <cp:revision>82</cp:revision>
  <dcterms:created xsi:type="dcterms:W3CDTF">2002-12-31T17:28:18Z</dcterms:created>
  <dcterms:modified xsi:type="dcterms:W3CDTF">2016-02-08T11:04:38Z</dcterms:modified>
</cp:coreProperties>
</file>