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27" r:id="rId3"/>
    <p:sldId id="299" r:id="rId4"/>
    <p:sldId id="298" r:id="rId5"/>
    <p:sldId id="297" r:id="rId6"/>
    <p:sldId id="272" r:id="rId7"/>
    <p:sldId id="306" r:id="rId8"/>
    <p:sldId id="305" r:id="rId9"/>
    <p:sldId id="304" r:id="rId10"/>
    <p:sldId id="309" r:id="rId11"/>
    <p:sldId id="307" r:id="rId12"/>
    <p:sldId id="315" r:id="rId13"/>
    <p:sldId id="313" r:id="rId14"/>
    <p:sldId id="308" r:id="rId15"/>
    <p:sldId id="284" r:id="rId16"/>
    <p:sldId id="281" r:id="rId17"/>
    <p:sldId id="280" r:id="rId18"/>
    <p:sldId id="322" r:id="rId19"/>
    <p:sldId id="320" r:id="rId20"/>
    <p:sldId id="319" r:id="rId21"/>
    <p:sldId id="324" r:id="rId22"/>
    <p:sldId id="323" r:id="rId23"/>
    <p:sldId id="326" r:id="rId24"/>
    <p:sldId id="32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3246C5-132C-4E7D-A7F8-90212C8C096E}" type="datetimeFigureOut">
              <a:rPr lang="ru-RU" smtClean="0"/>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232612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3246C5-132C-4E7D-A7F8-90212C8C096E}" type="datetimeFigureOut">
              <a:rPr lang="ru-RU" smtClean="0"/>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332411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3246C5-132C-4E7D-A7F8-90212C8C096E}" type="datetimeFigureOut">
              <a:rPr lang="ru-RU" smtClean="0"/>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10717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3246C5-132C-4E7D-A7F8-90212C8C096E}" type="datetimeFigureOut">
              <a:rPr lang="ru-RU" smtClean="0"/>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2862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3246C5-132C-4E7D-A7F8-90212C8C096E}" type="datetimeFigureOut">
              <a:rPr lang="ru-RU" smtClean="0"/>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368479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3246C5-132C-4E7D-A7F8-90212C8C096E}" type="datetimeFigureOut">
              <a:rPr lang="ru-RU" smtClean="0"/>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156816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3246C5-132C-4E7D-A7F8-90212C8C096E}" type="datetimeFigureOut">
              <a:rPr lang="ru-RU" smtClean="0"/>
              <a:t>02.02.2016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375009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3246C5-132C-4E7D-A7F8-90212C8C096E}" type="datetimeFigureOut">
              <a:rPr lang="ru-RU" smtClean="0"/>
              <a:t>02.02.2016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298395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3246C5-132C-4E7D-A7F8-90212C8C096E}" type="datetimeFigureOut">
              <a:rPr lang="ru-RU" smtClean="0"/>
              <a:t>02.02.2016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234265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3246C5-132C-4E7D-A7F8-90212C8C096E}" type="datetimeFigureOut">
              <a:rPr lang="ru-RU" smtClean="0"/>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384962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3246C5-132C-4E7D-A7F8-90212C8C096E}" type="datetimeFigureOut">
              <a:rPr lang="ru-RU" smtClean="0"/>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68D83E-402A-4484-BCF2-E64AEA02F0BD}" type="slidenum">
              <a:rPr lang="ru-RU" smtClean="0"/>
              <a:t>‹#›</a:t>
            </a:fld>
            <a:endParaRPr lang="ru-RU"/>
          </a:p>
        </p:txBody>
      </p:sp>
    </p:spTree>
    <p:extLst>
      <p:ext uri="{BB962C8B-B14F-4D97-AF65-F5344CB8AC3E}">
        <p14:creationId xmlns:p14="http://schemas.microsoft.com/office/powerpoint/2010/main" val="219804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246C5-132C-4E7D-A7F8-90212C8C096E}" type="datetimeFigureOut">
              <a:rPr lang="ru-RU" smtClean="0"/>
              <a:t>02.02.2016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8D83E-402A-4484-BCF2-E64AEA02F0BD}" type="slidenum">
              <a:rPr lang="ru-RU" smtClean="0"/>
              <a:t>‹#›</a:t>
            </a:fld>
            <a:endParaRPr lang="ru-RU"/>
          </a:p>
        </p:txBody>
      </p:sp>
    </p:spTree>
    <p:extLst>
      <p:ext uri="{BB962C8B-B14F-4D97-AF65-F5344CB8AC3E}">
        <p14:creationId xmlns:p14="http://schemas.microsoft.com/office/powerpoint/2010/main" val="359556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0" y="188640"/>
            <a:ext cx="6136552" cy="2585323"/>
          </a:xfrm>
          <a:prstGeom prst="rect">
            <a:avLst/>
          </a:prstGeom>
          <a:noFill/>
        </p:spPr>
        <p:txBody>
          <a:bodyPr wrap="none" lIns="91440" tIns="45720" rIns="91440" bIns="45720">
            <a:prstTxWarp prst="textFadeLeft">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solidFill>
                  <a:schemeClr val="accent2">
                    <a:lumMod val="50000"/>
                  </a:schemeClr>
                </a:solidFill>
                <a:effectLst>
                  <a:reflection blurRad="12700" stA="50000" endPos="50000" dist="5000" dir="5400000" sy="-100000" rotWithShape="0"/>
                </a:effectLst>
              </a:rPr>
              <a:t>И. А. Бунин</a:t>
            </a:r>
          </a:p>
          <a:p>
            <a:pPr algn="ctr"/>
            <a:r>
              <a:rPr lang="ru-RU" sz="5400" b="1" cap="all" spc="0" dirty="0" smtClean="0">
                <a:ln w="0"/>
                <a:solidFill>
                  <a:schemeClr val="accent2">
                    <a:lumMod val="50000"/>
                  </a:schemeClr>
                </a:solidFill>
                <a:effectLst>
                  <a:reflection blurRad="12700" stA="50000" endPos="50000" dist="5000" dir="5400000" sy="-100000" rotWithShape="0"/>
                </a:effectLst>
              </a:rPr>
              <a:t>Страницы жизни.</a:t>
            </a:r>
          </a:p>
          <a:p>
            <a:pPr algn="ctr"/>
            <a:r>
              <a:rPr lang="ru-RU" sz="5400" b="1" cap="all" dirty="0" smtClean="0">
                <a:ln w="0"/>
                <a:solidFill>
                  <a:schemeClr val="accent2">
                    <a:lumMod val="50000"/>
                  </a:schemeClr>
                </a:solidFill>
                <a:effectLst>
                  <a:reflection blurRad="12700" stA="50000" endPos="50000" dist="5000" dir="5400000" sy="-100000" rotWithShape="0"/>
                </a:effectLst>
              </a:rPr>
              <a:t>Рассказ «Косцы».</a:t>
            </a:r>
            <a:endParaRPr lang="ru-RU" sz="5400" b="1" cap="all" spc="0" dirty="0">
              <a:ln w="0"/>
              <a:solidFill>
                <a:schemeClr val="accent2">
                  <a:lumMod val="50000"/>
                </a:schemeClr>
              </a:solidFill>
              <a:effectLst>
                <a:reflection blurRad="12700" stA="50000" endPos="50000" dist="5000" dir="5400000" sy="-100000" rotWithShape="0"/>
              </a:effectLst>
            </a:endParaRPr>
          </a:p>
        </p:txBody>
      </p:sp>
      <p:pic>
        <p:nvPicPr>
          <p:cNvPr id="4" name="Picture 2" descr="&amp;Bcy;&amp;ucy;&amp;ncy;&amp;icy;&amp;ncy; &amp;I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305" y="2204864"/>
            <a:ext cx="3282785" cy="46502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2996952"/>
            <a:ext cx="5523718" cy="1938992"/>
          </a:xfrm>
          <a:prstGeom prst="rect">
            <a:avLst/>
          </a:prstGeom>
        </p:spPr>
        <p:txBody>
          <a:bodyPr wrap="square">
            <a:spAutoFit/>
          </a:bodyPr>
          <a:lstStyle/>
          <a:p>
            <a:r>
              <a:rPr lang="ru-RU" sz="2000" b="1" dirty="0">
                <a:solidFill>
                  <a:schemeClr val="accent4">
                    <a:lumMod val="50000"/>
                  </a:schemeClr>
                </a:solidFill>
              </a:rPr>
              <a:t>«Выньте Бунина из русской литературы, </a:t>
            </a:r>
            <a:r>
              <a:rPr lang="ru-RU" sz="2000" b="1" dirty="0" smtClean="0">
                <a:solidFill>
                  <a:schemeClr val="accent4">
                    <a:lumMod val="50000"/>
                  </a:schemeClr>
                </a:solidFill>
              </a:rPr>
              <a:t>и она потускнеет</a:t>
            </a:r>
            <a:r>
              <a:rPr lang="ru-RU" sz="2000" b="1" dirty="0">
                <a:solidFill>
                  <a:schemeClr val="accent4">
                    <a:lumMod val="50000"/>
                  </a:schemeClr>
                </a:solidFill>
              </a:rPr>
              <a:t>, лишится радужного блеска и звёздного сияния его одинокой страннической души» . </a:t>
            </a:r>
            <a:br>
              <a:rPr lang="ru-RU" sz="2000" b="1" dirty="0">
                <a:solidFill>
                  <a:schemeClr val="accent4">
                    <a:lumMod val="50000"/>
                  </a:schemeClr>
                </a:solidFill>
              </a:rPr>
            </a:br>
            <a:r>
              <a:rPr lang="ru-RU" sz="2000" b="1" dirty="0">
                <a:solidFill>
                  <a:schemeClr val="accent4">
                    <a:lumMod val="50000"/>
                  </a:schemeClr>
                </a:solidFill>
              </a:rPr>
              <a:t/>
            </a:r>
            <a:br>
              <a:rPr lang="ru-RU" sz="2000" b="1" dirty="0">
                <a:solidFill>
                  <a:schemeClr val="accent4">
                    <a:lumMod val="50000"/>
                  </a:schemeClr>
                </a:solidFill>
              </a:rPr>
            </a:br>
            <a:r>
              <a:rPr lang="ru-RU" sz="2000" b="1" dirty="0" smtClean="0">
                <a:solidFill>
                  <a:schemeClr val="accent4">
                    <a:lumMod val="50000"/>
                  </a:schemeClr>
                </a:solidFill>
              </a:rPr>
              <a:t>                                                                    М</a:t>
            </a:r>
            <a:r>
              <a:rPr lang="ru-RU" sz="2000" b="1" dirty="0">
                <a:solidFill>
                  <a:schemeClr val="accent4">
                    <a:lumMod val="50000"/>
                  </a:schemeClr>
                </a:solidFill>
              </a:rPr>
              <a:t>. Горький </a:t>
            </a:r>
          </a:p>
        </p:txBody>
      </p:sp>
    </p:spTree>
    <p:extLst>
      <p:ext uri="{BB962C8B-B14F-4D97-AF65-F5344CB8AC3E}">
        <p14:creationId xmlns:p14="http://schemas.microsoft.com/office/powerpoint/2010/main" val="2216409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3" y="0"/>
            <a:ext cx="9166060" cy="6858000"/>
          </a:xfrm>
          <a:prstGeom prst="rect">
            <a:avLst/>
          </a:prstGeom>
        </p:spPr>
      </p:pic>
      <p:sp>
        <p:nvSpPr>
          <p:cNvPr id="2" name="Прямоугольник 1"/>
          <p:cNvSpPr/>
          <p:nvPr/>
        </p:nvSpPr>
        <p:spPr>
          <a:xfrm>
            <a:off x="0" y="4077072"/>
            <a:ext cx="8640960" cy="2523768"/>
          </a:xfrm>
          <a:prstGeom prst="rect">
            <a:avLst/>
          </a:prstGeom>
        </p:spPr>
        <p:txBody>
          <a:bodyPr wrap="square">
            <a:spAutoFit/>
          </a:bodyPr>
          <a:lstStyle/>
          <a:p>
            <a:r>
              <a:rPr lang="ru-RU" sz="2000" b="1" dirty="0">
                <a:solidFill>
                  <a:schemeClr val="accent2">
                    <a:lumMod val="50000"/>
                  </a:schemeClr>
                </a:solidFill>
              </a:rPr>
              <a:t>В эмиграции Бунин продолжает активно заниматься творчеством. В 1924 году выходит повесть «Митина любовь». Затем последовали произведения «Солнечный </a:t>
            </a:r>
            <a:r>
              <a:rPr lang="ru-RU" sz="2000" b="1" dirty="0" err="1">
                <a:solidFill>
                  <a:schemeClr val="accent2">
                    <a:lumMod val="50000"/>
                  </a:schemeClr>
                </a:solidFill>
              </a:rPr>
              <a:t>удаp</a:t>
            </a:r>
            <a:r>
              <a:rPr lang="ru-RU" sz="2000" b="1" dirty="0">
                <a:solidFill>
                  <a:schemeClr val="accent2">
                    <a:lumMod val="50000"/>
                  </a:schemeClr>
                </a:solidFill>
              </a:rPr>
              <a:t>», «Дело </a:t>
            </a:r>
            <a:r>
              <a:rPr lang="ru-RU" sz="2000" b="1" dirty="0" err="1">
                <a:solidFill>
                  <a:schemeClr val="accent2">
                    <a:lumMod val="50000"/>
                  </a:schemeClr>
                </a:solidFill>
              </a:rPr>
              <a:t>коpнета</a:t>
            </a:r>
            <a:r>
              <a:rPr lang="ru-RU" sz="2000" b="1" dirty="0">
                <a:solidFill>
                  <a:schemeClr val="accent2">
                    <a:lumMod val="50000"/>
                  </a:schemeClr>
                </a:solidFill>
              </a:rPr>
              <a:t> Елагина», «Жизнь </a:t>
            </a:r>
            <a:r>
              <a:rPr lang="ru-RU" sz="2000" b="1" dirty="0" err="1">
                <a:solidFill>
                  <a:schemeClr val="accent2">
                    <a:lumMod val="50000"/>
                  </a:schemeClr>
                </a:solidFill>
              </a:rPr>
              <a:t>Аpсеньева</a:t>
            </a:r>
            <a:r>
              <a:rPr lang="ru-RU" sz="2000" b="1" dirty="0">
                <a:solidFill>
                  <a:schemeClr val="accent2">
                    <a:lumMod val="50000"/>
                  </a:schemeClr>
                </a:solidFill>
              </a:rPr>
              <a:t>», «Роза Иерихона», «Божье древо</a:t>
            </a:r>
            <a:r>
              <a:rPr lang="ru-RU" sz="2000" b="1" dirty="0">
                <a:solidFill>
                  <a:schemeClr val="accent6">
                    <a:lumMod val="50000"/>
                  </a:schemeClr>
                </a:solidFill>
              </a:rPr>
              <a:t>». В 1933 году Иван Бунин стал лауреатом Нобелевской премии по литературе. </a:t>
            </a:r>
            <a:r>
              <a:rPr lang="ru-RU" sz="2000" b="1" dirty="0">
                <a:solidFill>
                  <a:schemeClr val="accent2">
                    <a:lumMod val="50000"/>
                  </a:schemeClr>
                </a:solidFill>
              </a:rPr>
              <a:t>К тому времени в Европе он уже был очень популярным писателем. Жители Стокгольма на улицах узнавали его в лицо.</a:t>
            </a:r>
          </a:p>
          <a:p>
            <a:r>
              <a:rPr lang="ru-RU" dirty="0"/>
              <a:t> </a:t>
            </a:r>
          </a:p>
        </p:txBody>
      </p:sp>
      <p:pic>
        <p:nvPicPr>
          <p:cNvPr id="7172" name="Picture 4" descr="&amp;Bcy;&amp;ucy;&amp;ncy;&amp;icy;&amp;ncy;. &amp;ZHcy;&amp;icy;&amp;zcy;&amp;ncy;&amp;iecy;&amp;ocy;&amp;pcy;&amp;icy;&amp;scy;&amp;acy;&amp;ncy;&amp;icy;&amp;iecy; - &amp;Bcy;&amp;acy;&amp;bcy;&amp;ocy; &amp;rcy;&amp;iecy;&amp;kcy;&amp;ocy; &amp;Acy;&amp;lcy;&amp;iecy;&amp;kcy;&amp;scy;&amp;acy;&amp;ncy;&amp;dcy;&amp;rcy; - &amp;Scy;&amp;kcy;&amp;acy;&amp;chcy;&amp;acy;&amp;tcy;&amp;softcy; &amp;bcy;&amp;iecy;&amp;scy;&amp;pcy;&amp;lcy;&amp;acy;&amp;tcy;&amp;ncy;&amp;ocy; &amp;kcy;&amp;ncy;&amp;icy;&amp;gcy;&amp;ucy;, &amp;CHcy;&amp;icy;&amp;tcy;&amp;acy;&amp;tcy;&amp;softcy; &amp;ocy;&amp;ncy;&amp;lcy;&amp;acy;&amp;jcy;&amp;ncy;, fb2 txt html, &amp;Scy;&amp;tcy;&amp;rcy;&amp;acy;&amp;ncy;&amp;icy;&amp;tscy;&amp;acy; 63 - LikeBook.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7738"/>
            <a:ext cx="4248472" cy="29437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mp;Ncy;&amp;ocy;&amp;bcy;&amp;iecy;&amp;lcy;&amp;iecy;&amp;vcy;&amp;scy;&amp;kcy;&amp;acy;&amp;yacy; &amp;pcy;&amp;rcy;&amp;iecy;&amp;mcy;&amp;icy;&amp;yacy; - &amp;Kcy;&amp;acy;&amp;rcy;&amp;tcy;&amp;icy;&amp;ncy;&amp;kcy;&amp;acy; 1343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776" y="767738"/>
            <a:ext cx="4432746" cy="297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6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0" y="908720"/>
            <a:ext cx="4751512" cy="5324535"/>
          </a:xfrm>
          <a:prstGeom prst="rect">
            <a:avLst/>
          </a:prstGeom>
        </p:spPr>
        <p:txBody>
          <a:bodyPr wrap="square">
            <a:spAutoFit/>
          </a:bodyPr>
          <a:lstStyle/>
          <a:p>
            <a:r>
              <a:rPr lang="ru-RU" sz="2000" b="1" dirty="0" smtClean="0">
                <a:solidFill>
                  <a:schemeClr val="accent2">
                    <a:lumMod val="50000"/>
                  </a:schemeClr>
                </a:solidFill>
              </a:rPr>
              <a:t>Во </a:t>
            </a:r>
            <a:r>
              <a:rPr lang="ru-RU" sz="2000" b="1" dirty="0">
                <a:solidFill>
                  <a:schemeClr val="accent2">
                    <a:lumMod val="50000"/>
                  </a:schemeClr>
                </a:solidFill>
              </a:rPr>
              <a:t>время Второй мировой войны Бунин жил во французском </a:t>
            </a:r>
            <a:r>
              <a:rPr lang="ru-RU" sz="2000" b="1" dirty="0" err="1">
                <a:solidFill>
                  <a:schemeClr val="accent2">
                    <a:lumMod val="50000"/>
                  </a:schemeClr>
                </a:solidFill>
              </a:rPr>
              <a:t>Грассе</a:t>
            </a:r>
            <a:r>
              <a:rPr lang="ru-RU" sz="2000" b="1" dirty="0">
                <a:solidFill>
                  <a:schemeClr val="accent2">
                    <a:lumMod val="50000"/>
                  </a:schemeClr>
                </a:solidFill>
              </a:rPr>
              <a:t>, оккупированном нацистами. Этот период жизни писателя был бедным и даже голодным, но он все равно ничего не печатал. </a:t>
            </a:r>
            <a:r>
              <a:rPr lang="ru-RU" sz="2000" b="1" dirty="0">
                <a:solidFill>
                  <a:srgbClr val="C00000"/>
                </a:solidFill>
              </a:rPr>
              <a:t>В 1945 году, после окончания войны, Бунин вернулся в Париж. </a:t>
            </a:r>
            <a:r>
              <a:rPr lang="ru-RU" sz="2000" b="1" dirty="0">
                <a:solidFill>
                  <a:schemeClr val="accent2">
                    <a:lumMod val="50000"/>
                  </a:schemeClr>
                </a:solidFill>
              </a:rPr>
              <a:t>Последние годы своей жизни писатель много болел. Близким друзьям он часто говорил о том, что мечтает снова увидеть Москву, но состояние здоровья уже не позволяло этого сделать. Ночью, </a:t>
            </a:r>
            <a:r>
              <a:rPr lang="ru-RU" sz="2000" b="1" dirty="0">
                <a:solidFill>
                  <a:srgbClr val="C00000"/>
                </a:solidFill>
              </a:rPr>
              <a:t>8 ноября 1953 года, Иван Бунин умер </a:t>
            </a:r>
            <a:r>
              <a:rPr lang="ru-RU" sz="2000" b="1" dirty="0">
                <a:solidFill>
                  <a:schemeClr val="accent2">
                    <a:lumMod val="50000"/>
                  </a:schemeClr>
                </a:solidFill>
              </a:rPr>
              <a:t>в своей парижской квартире. Тело писателя </a:t>
            </a:r>
            <a:r>
              <a:rPr lang="ru-RU" sz="2000" b="1" dirty="0">
                <a:solidFill>
                  <a:srgbClr val="C00000"/>
                </a:solidFill>
              </a:rPr>
              <a:t>было погребено на </a:t>
            </a:r>
            <a:r>
              <a:rPr lang="ru-RU" sz="2000" b="1" dirty="0" smtClean="0">
                <a:solidFill>
                  <a:srgbClr val="C00000"/>
                </a:solidFill>
              </a:rPr>
              <a:t> парижском кладбище</a:t>
            </a:r>
          </a:p>
          <a:p>
            <a:r>
              <a:rPr lang="ru-RU" sz="2000" b="1" dirty="0" smtClean="0">
                <a:solidFill>
                  <a:srgbClr val="C00000"/>
                </a:solidFill>
              </a:rPr>
              <a:t> </a:t>
            </a:r>
            <a:r>
              <a:rPr lang="ru-RU" sz="2000" b="1" dirty="0">
                <a:solidFill>
                  <a:srgbClr val="C00000"/>
                </a:solidFill>
              </a:rPr>
              <a:t>Сент-Женевьев-де-</a:t>
            </a:r>
            <a:r>
              <a:rPr lang="ru-RU" sz="2000" b="1" dirty="0" err="1">
                <a:solidFill>
                  <a:srgbClr val="C00000"/>
                </a:solidFill>
              </a:rPr>
              <a:t>Буа</a:t>
            </a:r>
            <a:r>
              <a:rPr lang="ru-RU" sz="2000" b="1" dirty="0">
                <a:solidFill>
                  <a:srgbClr val="C00000"/>
                </a:solidFill>
              </a:rPr>
              <a:t>.</a:t>
            </a:r>
          </a:p>
        </p:txBody>
      </p:sp>
      <p:pic>
        <p:nvPicPr>
          <p:cNvPr id="4" name="Picture 2" descr="&amp;Rcy;&amp;ucy;&amp;scy;&amp;scy;&amp;kcy;&amp;ocy;&amp;iecy; &amp;kcy;&amp;lcy;&amp;acy;&amp;dcy;&amp;bcy;&amp;icy;&amp;shchcy;&amp;iecy; &amp;Scy;&amp;iecy;&amp;ncy; &amp;ZHcy;&amp;iecy;&amp;ncy;&amp;iecy;&amp;vcy;&amp;softcy;&amp;iecy;&amp;vcy; &amp;dcy;&amp;iecy; &amp;Bcy;&amp;ucy;&amp;acy;. &amp;Ocy;&amp;bcy;&amp;scy;&amp;ucy;&amp;zhcy;&amp;dcy;&amp;iecy;&amp;ncy;&amp;icy;&amp;iecy; &amp;ncy;&amp;acy; LiveInternet - &amp;Rcy;&amp;ocy;&amp;scy;&amp;scy;&amp;icy;&amp;jcy;&amp;scy;&amp;kcy;&amp;icy;&amp;jcy; &amp;Scy;&amp;iecy;&amp;rcy;&amp;vcy;&amp;icy;&amp;scy; &amp;Ocy;&amp;ncy;&amp;lcy;&amp;acy;&amp;jcy;&amp;ncy;-&amp;Dcy;&amp;ncy;&amp;iecy;&amp;vcy;&amp;ncy;&amp;icy;&amp;kcy;&amp;ocy;&amp;v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512" y="116632"/>
            <a:ext cx="435906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61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683568" y="4149080"/>
            <a:ext cx="7344816" cy="2308324"/>
          </a:xfrm>
          <a:prstGeom prst="rect">
            <a:avLst/>
          </a:prstGeom>
        </p:spPr>
        <p:txBody>
          <a:bodyPr wrap="square">
            <a:spAutoFit/>
          </a:bodyPr>
          <a:lstStyle/>
          <a:p>
            <a:r>
              <a:rPr lang="ru-RU" sz="2400" b="1" dirty="0" smtClean="0">
                <a:solidFill>
                  <a:schemeClr val="accent2">
                    <a:lumMod val="50000"/>
                  </a:schemeClr>
                </a:solidFill>
              </a:rPr>
              <a:t>Основные </a:t>
            </a:r>
            <a:r>
              <a:rPr lang="ru-RU" sz="2400" b="1" dirty="0">
                <a:solidFill>
                  <a:schemeClr val="accent2">
                    <a:lumMod val="50000"/>
                  </a:schemeClr>
                </a:solidFill>
              </a:rPr>
              <a:t>достижения Бунина</a:t>
            </a:r>
          </a:p>
          <a:p>
            <a:r>
              <a:rPr lang="ru-RU" sz="2400" b="1" dirty="0">
                <a:solidFill>
                  <a:schemeClr val="accent2">
                    <a:lumMod val="50000"/>
                  </a:schemeClr>
                </a:solidFill>
              </a:rPr>
              <a:t>Лауреат Нобелевской премии по литературе.</a:t>
            </a:r>
          </a:p>
          <a:p>
            <a:r>
              <a:rPr lang="ru-RU" sz="2400" b="1" dirty="0">
                <a:solidFill>
                  <a:schemeClr val="accent2">
                    <a:lumMod val="50000"/>
                  </a:schemeClr>
                </a:solidFill>
              </a:rPr>
              <a:t>Почётный академик Петербургской академии наук.</a:t>
            </a:r>
          </a:p>
          <a:p>
            <a:r>
              <a:rPr lang="ru-RU" sz="2400" b="1" dirty="0">
                <a:solidFill>
                  <a:schemeClr val="accent2">
                    <a:lumMod val="50000"/>
                  </a:schemeClr>
                </a:solidFill>
              </a:rPr>
              <a:t>Дважды обладатель Пушкинской премии.</a:t>
            </a:r>
          </a:p>
          <a:p>
            <a:r>
              <a:rPr lang="ru-RU" sz="2400" b="1" dirty="0">
                <a:solidFill>
                  <a:schemeClr val="accent2">
                    <a:lumMod val="50000"/>
                  </a:schemeClr>
                </a:solidFill>
              </a:rPr>
              <a:t>Одна из главных фигур эмигрантского Русского Зарубежья.</a:t>
            </a:r>
          </a:p>
        </p:txBody>
      </p:sp>
      <p:pic>
        <p:nvPicPr>
          <p:cNvPr id="8194" name="Picture 2" descr="&amp;Vcy; 1933 &amp;gcy;. &amp;Bcy;&amp;ucy;&amp;ncy;&amp;icy;&amp;ncy;&amp;ucy; &amp;bcy;&amp;ycy;&amp;lcy;&amp;acy; &amp;pcy;&amp;rcy;&amp;icy;&amp;scy;&amp;ucy;&amp;zhcy;&amp;dcy;&amp;iecy;&amp;ncy;&amp;acy; &amp;Ncy;&amp;ocy;&amp;bcy;&amp;iecy;&amp;lcy;&amp;iecy;&amp;vcy;&amp;scy;&amp;kcy;&amp;acy;&amp;yacy; &amp;pcy;&amp;rcy;&amp;iecy;&amp;mcy;&amp;icy;&amp;yacy; - &amp;Fcy;&amp;ocy;&amp;tcy;&amp;ocy; 92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4306"/>
            <a:ext cx="28479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mp;Ocy;&amp;tcy;&amp;vcy;&amp;iecy;&amp;tcy;&amp;ycy;@Mail.Ru: &amp;Vcy; &amp;chcy;&amp;iecy;&amp;scy;&amp;tcy;&amp;softcy; &amp;kcy;&amp;acy;&amp;kcy;&amp;ocy;&amp;gcy;&amp;ocy; &amp;rcy;&amp;ucy;&amp;scy;&amp;scy;&amp;kcy;&amp;ocy;&amp;gcy;&amp;ocy; &amp;ncy;&amp;ocy;&amp;bcy;&amp;iecy;&amp;lcy;&amp;iecy;&amp;vcy;&amp;scy;&amp;kcy;&amp;ocy;&amp;gcy;&amp;ocy; &amp;lcy;&amp;acy;&amp;ucy;&amp;rcy;&amp;iecy;&amp;acy;&amp;tcy;&amp;acy; &amp;ncy;&amp;acy; &amp;tscy;&amp;iecy;&amp;rcy;&amp;iecy;&amp;mcy;&amp;ocy;&amp;ncy;&amp;icy;&amp;icy; &amp;vcy;&amp;rcy;&amp;ucy;&amp;chcy;&amp;iecy;&amp;ncy;&amp;icy;&amp;yacy; &amp;pcy;&amp;rcy;&amp;iecy;&amp;mcy;&amp;icy;&amp;icy; &amp;bcy;&amp;ycy;&amp;lcy; &amp;pcy;&amp;ocy;&amp;dcy;&amp;ncy;&amp;yacy;&amp;tcy; &amp;shcy;&amp;vcy;&amp;iecy;&amp;dcy;&amp;scy;&amp;kcy;&amp;icy;&amp;jcy; &amp;fcy;&amp;lcy;&amp;acy;&amp;gcy; &amp;icy; &amp;pcy;&amp;ocy;&amp;chcy;&amp;iecy;&amp;mcy;&amp;u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60648"/>
            <a:ext cx="295885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mp;Ncy;&amp;iecy;&amp;tscy;&amp;iecy;&amp;ncy;&amp;zcy;&amp;ucy;&amp;rcy;&amp;ncy;&amp;acy;&amp;yacy; &amp;lcy;&amp;iecy;&amp;kcy;&amp;scy;&amp;icy;&amp;kcy;&amp;acy; &amp;vcy; &amp;pcy;&amp;ocy;&amp;ecy;&amp;zcy;&amp;icy;&amp;icy; &amp;rcy;&amp;acy;&amp;scy;&amp;kcy;&amp;ocy;&amp;lcy;&amp;ocy;&amp;lcy;&amp;acy; &amp;Bcy;&amp;ucy;&amp;ncy;&amp;icy;&amp;ncy;&amp;scy;&amp;kcy;&amp;ucy;&amp;yucy; &amp;pcy;&amp;rcy;&amp;iecy;&amp;mcy;&amp;icy;&amp;yucy;, &amp;Icy;&amp;scy;&amp;kcy;&amp;ucy;&amp;scy;&amp;scy;&amp;tcy;&amp;vcy;&amp;o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492896"/>
            <a:ext cx="2643535" cy="198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32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pic>
        <p:nvPicPr>
          <p:cNvPr id="9218" name="Picture 2" descr="&amp;Pcy;&amp;rcy;&amp;iecy;&amp;zcy;&amp;iecy;&amp;ncy;&amp;tcy;&amp;acy;&amp;tscy;&amp;icy;&amp;yacy; &amp;ncy;&amp;acy; &amp;tcy;&amp;iecy;&amp;mcy;&amp;ucy; &quot;&quot;&amp;CHcy;&amp;ucy;&amp;dcy;&amp;ncy;&amp;acy;&amp;yacy; &amp;vcy;&amp;lcy;&amp;acy;&amp;scy;&amp;tcy;&amp;softcy; &amp;pcy;&amp;rcy;&amp;ocy;&amp;shcy;&amp;lcy;&amp;ocy;&amp;gcy;&amp;ocy;&quot;. &amp;Icy;&amp;vcy;&amp;acy;&amp;ncy; &amp;Acy;&amp;lcy;&amp;iecy;&amp;kcy;&amp;scy;&amp;iecy;&amp;iecy;&amp;vcy;&amp;icy;&amp;chcy; &amp;Bcy;&amp;ucy;&amp;ncy;&amp;icy;&amp;ncy; (1870-1953)&quot; - &amp;scy;&amp;kcy;&amp;acy;&amp;chcy;&amp;acy;&amp;tcy;&amp;softcy; &amp;bcy;&amp;iecy;&amp;scy;&amp;pcy;&amp;lcy;&amp;acy;&amp;tcy;&amp;ncy;&amp;ocy; &amp;pcy;&amp;rcy;&amp;iecy;&amp;zcy;&amp;iecy;&amp;ncy;&amp;tcy;&amp;acy;&amp;tscy;&amp;icy;&amp;icy; &amp;pcy;&amp;ocy; &amp;Lcy;&amp;icy;&amp;tcy;&amp;iecy;&amp;rcy;&amp;acy;&amp;tcy;&amp;ucy;&amp;r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06" y="404664"/>
            <a:ext cx="7632848" cy="618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3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pic>
        <p:nvPicPr>
          <p:cNvPr id="3" name="Picture 2" descr="&amp;Scy;&amp;kcy;&amp;acy;&amp;chcy;&amp;acy;&amp;tcy;&amp;softcy; &amp;bcy;&amp;iecy;&amp;scy;&amp;pcy;&amp;lcy;&amp;acy;&amp;tcy;&amp;ncy;&amp;ocy; &amp;ncy;&amp;acy; TAV.su &amp;icy;&amp;gcy;&amp;rcy;&amp;ycy;, &amp;pcy;&amp;rcy;&amp;ocy;&amp;gcy;&amp;rcy;&amp;acy;&amp;mcy;&amp;mcy;&amp;ycy;, &amp;fcy;&amp;icy;&amp;lcy;&amp;softcy;&amp;mcy;&amp;ycy; &amp;icy; &amp;mcy;&amp;ucy;&amp;zcy;&amp;ycy;&amp;kcy;&amp;ucy;. &quot; &amp;Scy;&amp;tcy;&amp;rcy;&amp;acy;&amp;ncy;&amp;icy;&amp;tscy;&amp;acy; 7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72815"/>
            <a:ext cx="6532339" cy="48629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mp;Kcy;&amp;ncy;&amp;icy;&amp;gcy;&amp;acy; &quot;&amp;Icy;&amp;vcy;&amp;acy;&amp;ncy; &amp;Bcy;&amp;ucy;&amp;ncy;&amp;icy;&amp;ncy;. &amp;Mcy;&amp;acy;&amp;lcy;&amp;ocy;&amp;iecy; &amp;scy;&amp;ocy;&amp;bcy;&amp;rcy;&amp;acy;&amp;ncy;&amp;icy;&amp;iecy; &amp;scy;&amp;ocy;&amp;chcy;&amp;icy;&amp;ncy;&amp;iecy;&amp;ncy;&amp;icy;&amp;jcy;&quot; - &amp;kcy;&amp;ucy;&amp;pcy;&amp;icy;&amp;tcy;&amp;softcy; &amp;kcy;&amp;ncy;&amp;icy;&amp;gcy;&amp;ucy; ISBN 978-5-389-01226-4 &amp;scy; &amp;dcy;&amp;ocy;&amp;scy;&amp;tcy;&amp;acy;&amp;vcy;&amp;kcy;&amp;ocy;&amp;jcy; &amp;pcy;&amp;ocy; &amp;pcy;&amp;ocy;&amp;chcy;&amp;tcy;&amp;iecy; &amp;vcy; &amp;icy;&amp;ncy;&amp;tcy;&amp;iecy;&amp;rcy;&amp;ncy;&amp;iecy;&amp;tcy;-&amp;mcy;&amp;acy;&amp;gcy;&amp;acy;&amp;zcy;&amp;icy;&amp;ncy;&amp;iecy; O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2326010" cy="232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6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55305" y="1351507"/>
            <a:ext cx="4536504" cy="4154984"/>
          </a:xfrm>
          <a:prstGeom prst="rect">
            <a:avLst/>
          </a:prstGeom>
        </p:spPr>
        <p:txBody>
          <a:bodyPr wrap="square">
            <a:spAutoFit/>
          </a:bodyPr>
          <a:lstStyle/>
          <a:p>
            <a:r>
              <a:rPr lang="ru-RU" sz="2400" b="1" dirty="0">
                <a:solidFill>
                  <a:schemeClr val="accent2">
                    <a:lumMod val="50000"/>
                  </a:schemeClr>
                </a:solidFill>
              </a:rPr>
              <a:t>«Я никогда не мог смотреть на Ивана Алексеевича, говорить с ним, слушать его без щемящего чувства, что надо бы на него наглядеться, надо бы его наслушаться, – именно потому, что </a:t>
            </a:r>
            <a:r>
              <a:rPr lang="ru-RU" sz="2400" b="1" dirty="0">
                <a:solidFill>
                  <a:schemeClr val="accent2">
                    <a:lumMod val="75000"/>
                  </a:schemeClr>
                </a:solidFill>
              </a:rPr>
              <a:t>это один из последних лучей какого-то чудного русского дня…</a:t>
            </a:r>
            <a:r>
              <a:rPr lang="ru-RU" sz="2400" b="1" dirty="0">
                <a:solidFill>
                  <a:schemeClr val="accent2">
                    <a:lumMod val="50000"/>
                  </a:schemeClr>
                </a:solidFill>
              </a:rPr>
              <a:t> » . </a:t>
            </a:r>
            <a:br>
              <a:rPr lang="ru-RU" sz="2400" b="1" dirty="0">
                <a:solidFill>
                  <a:schemeClr val="accent2">
                    <a:lumMod val="50000"/>
                  </a:schemeClr>
                </a:solidFill>
              </a:rPr>
            </a:br>
            <a:r>
              <a:rPr lang="ru-RU" sz="2400" b="1" dirty="0">
                <a:solidFill>
                  <a:schemeClr val="accent2">
                    <a:lumMod val="50000"/>
                  </a:schemeClr>
                </a:solidFill>
              </a:rPr>
              <a:t/>
            </a:r>
            <a:br>
              <a:rPr lang="ru-RU" sz="2400" b="1" dirty="0">
                <a:solidFill>
                  <a:schemeClr val="accent2">
                    <a:lumMod val="50000"/>
                  </a:schemeClr>
                </a:solidFill>
              </a:rPr>
            </a:br>
            <a:r>
              <a:rPr lang="ru-RU" sz="2400" b="1" dirty="0" smtClean="0">
                <a:solidFill>
                  <a:schemeClr val="accent2">
                    <a:lumMod val="50000"/>
                  </a:schemeClr>
                </a:solidFill>
              </a:rPr>
              <a:t>                                   Г</a:t>
            </a:r>
            <a:r>
              <a:rPr lang="ru-RU" sz="2400" b="1" dirty="0">
                <a:solidFill>
                  <a:schemeClr val="accent2">
                    <a:lumMod val="50000"/>
                  </a:schemeClr>
                </a:solidFill>
              </a:rPr>
              <a:t>. Адамович </a:t>
            </a:r>
          </a:p>
        </p:txBody>
      </p:sp>
      <p:pic>
        <p:nvPicPr>
          <p:cNvPr id="4" name="Picture 2" descr="&amp;Pcy;&amp;acy;&amp;mcy;&amp;yacy;&amp;tcy;&amp;ncy;&amp;icy;&amp;kcy; &amp;Icy;. &amp;Acy;. &amp;Bcy;&amp;ucy;&amp;ncy;&amp;icy;&amp;ncy;&amp;ucy; (&amp;gcy;. &amp;IEcy;&amp;lcy;&amp;iecy;&amp;ts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442" y="46681"/>
            <a:ext cx="4388558" cy="67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4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179512" y="404664"/>
            <a:ext cx="5220072" cy="1569660"/>
          </a:xfrm>
          <a:prstGeom prst="rect">
            <a:avLst/>
          </a:prstGeom>
        </p:spPr>
        <p:txBody>
          <a:bodyPr wrap="square">
            <a:spAutoFit/>
          </a:bodyPr>
          <a:lstStyle/>
          <a:p>
            <a:pPr algn="r"/>
            <a:r>
              <a:rPr lang="ru-RU" sz="2400" b="1" dirty="0">
                <a:solidFill>
                  <a:schemeClr val="accent2">
                    <a:lumMod val="50000"/>
                  </a:schemeClr>
                </a:solidFill>
              </a:rPr>
              <a:t>Я пишу о красоте - всё равно, в чём бы она ни была, и даю читателю с природой часть своей души. </a:t>
            </a:r>
            <a:r>
              <a:rPr lang="ru-RU" sz="2400" b="1" dirty="0" smtClean="0">
                <a:solidFill>
                  <a:schemeClr val="accent2">
                    <a:lumMod val="50000"/>
                  </a:schemeClr>
                </a:solidFill>
              </a:rPr>
              <a:t>     (</a:t>
            </a:r>
            <a:r>
              <a:rPr lang="ru-RU" sz="2400" b="1" dirty="0" err="1">
                <a:solidFill>
                  <a:schemeClr val="accent2">
                    <a:lumMod val="50000"/>
                  </a:schemeClr>
                </a:solidFill>
              </a:rPr>
              <a:t>И.А.Бунин</a:t>
            </a:r>
            <a:r>
              <a:rPr lang="ru-RU" sz="2400" b="1" dirty="0">
                <a:solidFill>
                  <a:schemeClr val="accent2">
                    <a:lumMod val="50000"/>
                  </a:schemeClr>
                </a:solidFill>
              </a:rPr>
              <a:t>).</a:t>
            </a:r>
          </a:p>
        </p:txBody>
      </p:sp>
      <p:sp>
        <p:nvSpPr>
          <p:cNvPr id="3" name="Прямоугольник 2"/>
          <p:cNvSpPr/>
          <p:nvPr/>
        </p:nvSpPr>
        <p:spPr>
          <a:xfrm>
            <a:off x="179512" y="2828836"/>
            <a:ext cx="5616624" cy="1938992"/>
          </a:xfrm>
          <a:prstGeom prst="rect">
            <a:avLst/>
          </a:prstGeom>
        </p:spPr>
        <p:txBody>
          <a:bodyPr wrap="square">
            <a:spAutoFit/>
          </a:bodyPr>
          <a:lstStyle/>
          <a:p>
            <a:r>
              <a:rPr lang="ru-RU" sz="2400" b="1" dirty="0">
                <a:solidFill>
                  <a:schemeClr val="accent2">
                    <a:lumMod val="50000"/>
                  </a:schemeClr>
                </a:solidFill>
              </a:rPr>
              <a:t>Разве можем мы забыть родину? Может человек </a:t>
            </a:r>
            <a:r>
              <a:rPr lang="ru-RU" sz="2400" b="1" dirty="0" smtClean="0">
                <a:solidFill>
                  <a:schemeClr val="accent2">
                    <a:lumMod val="50000"/>
                  </a:schemeClr>
                </a:solidFill>
              </a:rPr>
              <a:t>забыть </a:t>
            </a:r>
            <a:r>
              <a:rPr lang="ru-RU" sz="2400" b="1" dirty="0">
                <a:solidFill>
                  <a:schemeClr val="accent2">
                    <a:lumMod val="50000"/>
                  </a:schemeClr>
                </a:solidFill>
              </a:rPr>
              <a:t>родину? Она -в душе. Я </a:t>
            </a:r>
            <a:r>
              <a:rPr lang="ru-RU" sz="2400" b="1" dirty="0" smtClean="0">
                <a:solidFill>
                  <a:schemeClr val="accent2">
                    <a:lumMod val="50000"/>
                  </a:schemeClr>
                </a:solidFill>
              </a:rPr>
              <a:t>очень русский </a:t>
            </a:r>
            <a:r>
              <a:rPr lang="ru-RU" sz="2400" b="1" dirty="0">
                <a:solidFill>
                  <a:schemeClr val="accent2">
                    <a:lumMod val="50000"/>
                  </a:schemeClr>
                </a:solidFill>
              </a:rPr>
              <a:t>человек. Это с </a:t>
            </a:r>
            <a:r>
              <a:rPr lang="ru-RU" sz="2400" b="1" dirty="0" smtClean="0">
                <a:solidFill>
                  <a:schemeClr val="accent2">
                    <a:lumMod val="50000"/>
                  </a:schemeClr>
                </a:solidFill>
              </a:rPr>
              <a:t>годами не пропадает.</a:t>
            </a:r>
          </a:p>
          <a:p>
            <a:r>
              <a:rPr lang="ru-RU" sz="2400" b="1" dirty="0" smtClean="0">
                <a:solidFill>
                  <a:schemeClr val="accent2">
                    <a:lumMod val="50000"/>
                  </a:schemeClr>
                </a:solidFill>
              </a:rPr>
              <a:t>                                                     (</a:t>
            </a:r>
            <a:r>
              <a:rPr lang="ru-RU" sz="2400" b="1" dirty="0" err="1">
                <a:solidFill>
                  <a:schemeClr val="accent2">
                    <a:lumMod val="50000"/>
                  </a:schemeClr>
                </a:solidFill>
              </a:rPr>
              <a:t>И.А.Бунин</a:t>
            </a:r>
            <a:r>
              <a:rPr lang="ru-RU" sz="2400" b="1" dirty="0">
                <a:solidFill>
                  <a:schemeClr val="accent2">
                    <a:lumMod val="50000"/>
                  </a:schemeClr>
                </a:solidFill>
              </a:rPr>
              <a:t>)</a:t>
            </a:r>
          </a:p>
        </p:txBody>
      </p:sp>
      <p:pic>
        <p:nvPicPr>
          <p:cNvPr id="1026" name="Picture 2" descr="&amp;Kcy;&amp;ocy;&amp;mcy;&amp;mcy;&amp;iecy;&amp;rcy;&amp;chcy;&amp;iecy;&amp;scy;&amp;kcy;&amp;icy;&amp;iecy; &amp;gcy;&amp;acy;&amp;lcy;&amp;iecy;&amp;rcy;&amp;iecy;&amp;icy; - A - S T R I H G A L L E R 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52736"/>
            <a:ext cx="320040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veInternet - &amp;Rcy;&amp;ocy;&amp;scy;&amp;scy;&amp;icy;&amp;jcy;&amp;scy;&amp;kcy;&amp;icy;&amp;jcy; &amp;Scy;&amp;iecy;&amp;rcy;&amp;vcy;&amp;icy;&amp;scy; &amp;Ocy;&amp;ncy;&amp;lcy;&amp;acy;&amp;jcy;&amp;ncy;-&amp;Dcy;&amp;ncy;&amp;iecy;&amp;vcy;&amp;ncy;&amp;icy;&amp;kcy;&amp;ocy;&amp;v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1088"/>
            <a:ext cx="4892076"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4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179512" y="188640"/>
            <a:ext cx="8784976" cy="1200329"/>
          </a:xfrm>
          <a:prstGeom prst="rect">
            <a:avLst/>
          </a:prstGeom>
        </p:spPr>
        <p:txBody>
          <a:bodyPr wrap="square">
            <a:spAutoFit/>
          </a:bodyPr>
          <a:lstStyle/>
          <a:p>
            <a:r>
              <a:rPr lang="ru-RU" sz="2400" b="1" dirty="0">
                <a:solidFill>
                  <a:schemeClr val="accent6">
                    <a:lumMod val="20000"/>
                    <a:lumOff val="80000"/>
                  </a:schemeClr>
                </a:solidFill>
              </a:rPr>
              <a:t>В центре нашего внимания на сегодняшнем уроке будет небольшой рассказ </a:t>
            </a:r>
            <a:r>
              <a:rPr lang="ru-RU" sz="2400" b="1" dirty="0" err="1">
                <a:solidFill>
                  <a:schemeClr val="accent6">
                    <a:lumMod val="20000"/>
                    <a:lumOff val="80000"/>
                  </a:schemeClr>
                </a:solidFill>
              </a:rPr>
              <a:t>И.А.Бунина</a:t>
            </a:r>
            <a:r>
              <a:rPr lang="ru-RU" sz="2400" b="1" dirty="0">
                <a:solidFill>
                  <a:schemeClr val="accent6">
                    <a:lumMod val="20000"/>
                    <a:lumOff val="80000"/>
                  </a:schemeClr>
                </a:solidFill>
              </a:rPr>
              <a:t> </a:t>
            </a:r>
            <a:r>
              <a:rPr lang="ru-RU" sz="2400" b="1" dirty="0" smtClean="0">
                <a:solidFill>
                  <a:schemeClr val="accent6">
                    <a:lumMod val="20000"/>
                    <a:lumOff val="80000"/>
                  </a:schemeClr>
                </a:solidFill>
              </a:rPr>
              <a:t>“</a:t>
            </a:r>
            <a:r>
              <a:rPr lang="ru-RU" sz="2400" b="1" dirty="0">
                <a:solidFill>
                  <a:schemeClr val="accent6">
                    <a:lumMod val="20000"/>
                    <a:lumOff val="80000"/>
                  </a:schemeClr>
                </a:solidFill>
              </a:rPr>
              <a:t>Косцы”, который во многом близок этому стихотворению. </a:t>
            </a:r>
          </a:p>
        </p:txBody>
      </p:sp>
      <p:pic>
        <p:nvPicPr>
          <p:cNvPr id="6" name="Picture 2" descr="&amp;Rcy;&amp;ucy;&amp;scy;&amp;scy;&amp;kcy;&amp;icy;&amp;jcy; &amp;mcy;&amp;ucy;&amp;zcy;&amp;iecy;&amp;j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31" y="1700808"/>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49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pic>
        <p:nvPicPr>
          <p:cNvPr id="13314" name="Picture 2" descr="&amp;Kcy;&amp;ocy;&amp;scy;&amp;tscy;&amp;ycy;, &amp;Mcy;&amp;yacy;&amp;scy;&amp;ocy;&amp;iecy;&amp;dcy;&amp;ocy;&amp;vcy; &amp;Gcy;&amp;rcy;&amp;icy;&amp;gcy;&amp;ocy;&amp;rcy;&amp;icy;&amp;jcy; &amp;Gcy;&amp;rcy;&amp;icy;&amp;gcy;&amp;ocy;&amp;rcy;&amp;softcy;&amp;iecy;&amp;vcy;&amp;icy;&amp;chcy;. 2156x1250. &amp;Pcy;&amp;rcy;&amp;ocy;&amp;scy;&amp;mcy;&amp;ocy;&amp;tcy;&amp;rcy;&amp;ocy;&amp;vcy;: 142. &amp;Ocy;&amp;bcy;&amp;ncy;&amp;ocy;&amp;vcy;&amp;lcy;&amp;iecy;&amp;ncy;&amp;ocy;: 29 &amp;Mcy;&amp;acy;&amp;yacy; 2013 &amp;gcy;. www.ArtScroll.ru - &amp;Scy;&amp;vcy;&amp;icy;&amp;tcy;&amp;kcy;&amp;icy; &amp;icy;&amp;scy;&amp;kcy;&amp;ucy;&amp;scy;&amp;scy;&amp;tcy;&amp;v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36"/>
            <a:ext cx="9212016" cy="6173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8464" y="6309320"/>
            <a:ext cx="8038813" cy="461665"/>
          </a:xfrm>
          <a:prstGeom prst="rect">
            <a:avLst/>
          </a:prstGeom>
          <a:noFill/>
        </p:spPr>
        <p:txBody>
          <a:bodyPr wrap="square" rtlCol="0">
            <a:spAutoFit/>
          </a:bodyPr>
          <a:lstStyle/>
          <a:p>
            <a:pPr algn="ctr"/>
            <a:r>
              <a:rPr lang="ru-RU" sz="2400" b="1" dirty="0" smtClean="0">
                <a:solidFill>
                  <a:schemeClr val="accent2">
                    <a:lumMod val="50000"/>
                  </a:schemeClr>
                </a:solidFill>
              </a:rPr>
              <a:t>Г. Г. Мясоедов   «Косцы»</a:t>
            </a:r>
            <a:endParaRPr lang="ru-RU" sz="2400" b="1" dirty="0">
              <a:solidFill>
                <a:schemeClr val="accent2">
                  <a:lumMod val="50000"/>
                </a:schemeClr>
              </a:solidFill>
            </a:endParaRPr>
          </a:p>
        </p:txBody>
      </p:sp>
    </p:spTree>
    <p:extLst>
      <p:ext uri="{BB962C8B-B14F-4D97-AF65-F5344CB8AC3E}">
        <p14:creationId xmlns:p14="http://schemas.microsoft.com/office/powerpoint/2010/main" val="1611900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0" y="692696"/>
            <a:ext cx="6120680" cy="2308324"/>
          </a:xfrm>
          <a:prstGeom prst="rect">
            <a:avLst/>
          </a:prstGeom>
        </p:spPr>
        <p:txBody>
          <a:bodyPr wrap="square">
            <a:spAutoFit/>
          </a:bodyPr>
          <a:lstStyle/>
          <a:p>
            <a:r>
              <a:rPr lang="ru-RU" sz="2400" b="1" dirty="0">
                <a:solidFill>
                  <a:schemeClr val="accent2">
                    <a:lumMod val="50000"/>
                  </a:schemeClr>
                </a:solidFill>
              </a:rPr>
              <a:t>Мировое признание И.А. Бунин получил за воссоздание </a:t>
            </a:r>
            <a:r>
              <a:rPr lang="ru-RU" sz="2400" b="1" u="sng" dirty="0">
                <a:solidFill>
                  <a:schemeClr val="accent2">
                    <a:lumMod val="50000"/>
                  </a:schemeClr>
                </a:solidFill>
              </a:rPr>
              <a:t>русского характера</a:t>
            </a:r>
            <a:r>
              <a:rPr lang="ru-RU" sz="2400" b="1" dirty="0">
                <a:solidFill>
                  <a:schemeClr val="accent2">
                    <a:lumMod val="50000"/>
                  </a:schemeClr>
                </a:solidFill>
              </a:rPr>
              <a:t>, за воссоздание в творчестве </a:t>
            </a:r>
            <a:r>
              <a:rPr lang="ru-RU" sz="2400" b="1" u="sng" dirty="0">
                <a:solidFill>
                  <a:schemeClr val="accent2">
                    <a:lumMod val="50000"/>
                  </a:schemeClr>
                </a:solidFill>
              </a:rPr>
              <a:t>образа России</a:t>
            </a:r>
            <a:r>
              <a:rPr lang="ru-RU" sz="2400" b="1" dirty="0">
                <a:solidFill>
                  <a:schemeClr val="accent2">
                    <a:lumMod val="50000"/>
                  </a:schemeClr>
                </a:solidFill>
              </a:rPr>
              <a:t>. Эта тема была ведущей в произведениях писателя</a:t>
            </a:r>
            <a:r>
              <a:rPr lang="ru-RU" sz="2400" b="1" dirty="0" smtClean="0">
                <a:solidFill>
                  <a:schemeClr val="accent2">
                    <a:lumMod val="50000"/>
                  </a:schemeClr>
                </a:solidFill>
              </a:rPr>
              <a:t>.</a:t>
            </a:r>
          </a:p>
          <a:p>
            <a:r>
              <a:rPr lang="ru-RU" sz="2400" b="1" dirty="0" smtClean="0">
                <a:solidFill>
                  <a:schemeClr val="accent2">
                    <a:lumMod val="50000"/>
                  </a:schemeClr>
                </a:solidFill>
              </a:rPr>
              <a:t> </a:t>
            </a:r>
            <a:r>
              <a:rPr lang="ru-RU" sz="2400" b="1" dirty="0">
                <a:solidFill>
                  <a:schemeClr val="accent2">
                    <a:lumMod val="50000"/>
                  </a:schemeClr>
                </a:solidFill>
              </a:rPr>
              <a:t>Этой теме и посвящен рассказ «Косцы» . </a:t>
            </a:r>
          </a:p>
        </p:txBody>
      </p:sp>
      <p:pic>
        <p:nvPicPr>
          <p:cNvPr id="1026" name="Picture 2" descr="&amp;Pcy;&amp;ocy;&amp;rcy;&amp;tcy;&amp;rcy;&amp;iecy;&amp;tcy; &amp;Icy;&amp;vcy;&amp;acy;&amp;ncy;&amp;acy; &amp;Bcy;&amp;ucy;&amp;ncy;&amp;icy;&amp;ncy;&amp;acy;, &amp;Mcy;&amp;acy;&amp;lcy;&amp;yacy;&amp;vcy;&amp;icy;&amp;ncy; &amp;Fcy;&amp;icy;&amp;lcy;&amp;icy;&amp;pcy;&amp;pcy; &amp;Acy;&amp;ncy;&amp;dcy;&amp;rcy;&amp;iecy;&amp;iecy;&amp;vcy;&amp;icy;&amp;chcy;. 550x583. &amp;Pcy;&amp;rcy;&amp;ocy;&amp;scy;&amp;mcy;&amp;ocy;&amp;tcy;&amp;rcy;&amp;ocy;&amp;vcy;: 1054. &amp;Ocy;&amp;bcy;&amp;ncy;&amp;ocy;&amp;vcy;&amp;lcy;&amp;iecy;&amp;ncy;&amp;ocy;: &amp;ncy;&amp;iecy; &amp;zcy;&amp;acy;&amp;dcy;&amp;acy;&amp;ncy;&amp;acy; www.ArtScroll.ru - &amp;Scy;&amp;vcy;&amp;icy;&amp;tcy;&amp;kcy;&amp;icy; &amp;icy;&amp;scy;&amp;kcy;&amp;ucy;&amp;scy;&amp;s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195" y="12971"/>
            <a:ext cx="3086805" cy="3272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p;Kcy;&amp;Ocy;&amp;Scy;&amp;Acy;&amp;Rcy;&amp;SOFTcy; &amp;Vcy; &amp;ZHcy;&amp;Icy;&amp;Vcy;&amp;Ocy;&amp;Pcy;&amp;Icy;&amp;Scy;&amp;Icy; (&amp;CHcy;&amp;Acy;&amp;Scy;&amp;Tcy;&amp;SOFTcy; 8 - &amp;Kcy;&amp;Ocy;&amp;Scy;&amp;Acy;&amp;Rcy;&amp;Icy; &amp;Vcy; &amp;Rcy;&amp;Ucy;&amp;Scy;&amp;Scy;&amp;Kcy;&amp;Ocy;&amp;Jcy; &amp;ZHcy;&amp;Icy;&amp;Vcy;&amp;Ocy;&amp;Pcy;&amp;Icy;&amp;Scy;&amp;Icy;.). &amp;Ocy;&amp;bcy;&amp;scy;&amp;ucy;&amp;zhcy;&amp;dcy;&amp;iecy;&amp;ncy;&amp;icy;&amp;iecy; &amp;ncy;&amp;acy; LiveInternet - &amp;Rcy;&amp;ocy;&amp;scy;&amp;scy;&amp;icy;&amp;jcy;&amp;scy;&amp;kcy;&amp;icy;&amp;jcy; &amp;Scy;&amp;iecy;&amp;rcy;&amp;vcy;&amp;icy;&amp;scy; &amp;Ocy;&amp;ncy;&amp;lcy;&amp;acy;&amp;jcy;&amp;ncy;-&amp;Dcy;&amp;ncy;&amp;iecy;&amp;vcy;&amp;ncy;&amp;icy;&amp;kcy;&amp;ocy;&amp;v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912"/>
            <a:ext cx="4427984" cy="3425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p;Kcy;&amp;ocy;&amp;scy;&amp;acy;, &amp;kcy;&amp;ocy;&amp;scy;&amp;icy;&amp;tcy;&amp;softcy; - &amp;kcy; &amp;chcy;&amp;iecy;&amp;mcy;&amp;ucy; &amp;scy;&amp;ncy;&amp;icy;&amp;tcy;&amp;scy;&amp;yacy; &amp;Kcy;&amp;ocy;&amp;scy;&amp;acy;, &amp;kcy;&amp;ocy;&amp;scy;&amp;icy;&amp;tcy;&amp;softcy;, &amp;tcy;&amp;ocy;&amp;lcy;&amp;kcy;&amp;ocy;&amp;vcy;&amp;acy;&amp;ncy;&amp;icy;&amp;iecy; &amp;scy;&amp;ncy;&amp;a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425839"/>
            <a:ext cx="4810084" cy="343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6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358489" y="1348904"/>
            <a:ext cx="5472608" cy="4708981"/>
          </a:xfrm>
          <a:prstGeom prst="rect">
            <a:avLst/>
          </a:prstGeom>
        </p:spPr>
        <p:txBody>
          <a:bodyPr wrap="square">
            <a:spAutoFit/>
          </a:bodyPr>
          <a:lstStyle/>
          <a:p>
            <a:r>
              <a:rPr lang="ru-RU" sz="2000" b="1" i="1" dirty="0" smtClean="0">
                <a:solidFill>
                  <a:schemeClr val="accent2">
                    <a:lumMod val="50000"/>
                  </a:schemeClr>
                </a:solidFill>
              </a:rPr>
              <a:t>Стихотворение </a:t>
            </a:r>
            <a:r>
              <a:rPr lang="ru-RU" sz="2000" b="1" i="1" dirty="0" err="1">
                <a:solidFill>
                  <a:schemeClr val="accent2">
                    <a:lumMod val="50000"/>
                  </a:schemeClr>
                </a:solidFill>
              </a:rPr>
              <a:t>И.А.Бунина</a:t>
            </a:r>
            <a:r>
              <a:rPr lang="ru-RU" sz="2000" b="1" i="1" dirty="0">
                <a:solidFill>
                  <a:schemeClr val="accent2">
                    <a:lumMod val="50000"/>
                  </a:schemeClr>
                </a:solidFill>
              </a:rPr>
              <a:t> “И цветы, и шмели, и трава, и колосья</a:t>
            </a:r>
            <a:r>
              <a:rPr lang="ru-RU" sz="2000" b="1" i="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6">
                    <a:lumMod val="50000"/>
                  </a:schemeClr>
                </a:solidFill>
              </a:rPr>
              <a:t>И цветы, и шмели, и трава, и колосья,</a:t>
            </a:r>
          </a:p>
          <a:p>
            <a:r>
              <a:rPr lang="ru-RU" sz="2000" b="1" dirty="0">
                <a:solidFill>
                  <a:schemeClr val="accent6">
                    <a:lumMod val="50000"/>
                  </a:schemeClr>
                </a:solidFill>
              </a:rPr>
              <a:t>И лазурь, и полуденный зной...</a:t>
            </a:r>
          </a:p>
          <a:p>
            <a:r>
              <a:rPr lang="ru-RU" sz="2000" b="1" dirty="0">
                <a:solidFill>
                  <a:schemeClr val="accent6">
                    <a:lumMod val="50000"/>
                  </a:schemeClr>
                </a:solidFill>
              </a:rPr>
              <a:t>Срок настанет- Господь сына блудного спросит:</a:t>
            </a:r>
          </a:p>
          <a:p>
            <a:r>
              <a:rPr lang="ru-RU" sz="2000" b="1" dirty="0">
                <a:solidFill>
                  <a:schemeClr val="accent6">
                    <a:lumMod val="50000"/>
                  </a:schemeClr>
                </a:solidFill>
              </a:rPr>
              <a:t>"Был ли счастлив ты в жизни земной?"</a:t>
            </a:r>
          </a:p>
          <a:p>
            <a:r>
              <a:rPr lang="ru-RU" sz="2000" b="1" dirty="0">
                <a:solidFill>
                  <a:schemeClr val="accent6">
                    <a:lumMod val="50000"/>
                  </a:schemeClr>
                </a:solidFill>
              </a:rPr>
              <a:t> </a:t>
            </a:r>
          </a:p>
          <a:p>
            <a:r>
              <a:rPr lang="ru-RU" sz="2000" b="1" dirty="0">
                <a:solidFill>
                  <a:schemeClr val="accent6">
                    <a:lumMod val="50000"/>
                  </a:schemeClr>
                </a:solidFill>
              </a:rPr>
              <a:t>И забуду я все- вспомню только вот эти</a:t>
            </a:r>
          </a:p>
          <a:p>
            <a:r>
              <a:rPr lang="ru-RU" sz="2000" b="1" dirty="0">
                <a:solidFill>
                  <a:schemeClr val="accent6">
                    <a:lumMod val="50000"/>
                  </a:schemeClr>
                </a:solidFill>
              </a:rPr>
              <a:t>Полевые пути меж колосьев и трав -</a:t>
            </a:r>
          </a:p>
          <a:p>
            <a:r>
              <a:rPr lang="ru-RU" sz="2000" b="1" dirty="0">
                <a:solidFill>
                  <a:schemeClr val="accent6">
                    <a:lumMod val="50000"/>
                  </a:schemeClr>
                </a:solidFill>
              </a:rPr>
              <a:t>И от сладостных слез не успею ответить,</a:t>
            </a:r>
          </a:p>
          <a:p>
            <a:r>
              <a:rPr lang="ru-RU" sz="2000" b="1" dirty="0">
                <a:solidFill>
                  <a:schemeClr val="accent6">
                    <a:lumMod val="50000"/>
                  </a:schemeClr>
                </a:solidFill>
              </a:rPr>
              <a:t>К милосердным коленям припав</a:t>
            </a:r>
            <a:r>
              <a:rPr lang="ru-RU" sz="2000" b="1" dirty="0" smtClean="0">
                <a:solidFill>
                  <a:schemeClr val="accent6">
                    <a:lumMod val="50000"/>
                  </a:schemeClr>
                </a:solidFill>
              </a:rPr>
              <a:t>.</a:t>
            </a:r>
          </a:p>
          <a:p>
            <a:endParaRPr lang="ru-RU" sz="2000" b="1" dirty="0">
              <a:solidFill>
                <a:schemeClr val="accent6">
                  <a:lumMod val="50000"/>
                </a:schemeClr>
              </a:solidFill>
            </a:endParaRPr>
          </a:p>
          <a:p>
            <a:r>
              <a:rPr lang="ru-RU" sz="2000" b="1" dirty="0">
                <a:solidFill>
                  <a:schemeClr val="accent2">
                    <a:lumMod val="50000"/>
                  </a:schemeClr>
                </a:solidFill>
              </a:rPr>
              <a:t> Эти строки принадлежат великому русскому писателю и поэту </a:t>
            </a:r>
            <a:r>
              <a:rPr lang="ru-RU" sz="2000" b="1" dirty="0" err="1">
                <a:solidFill>
                  <a:schemeClr val="accent2">
                    <a:lumMod val="50000"/>
                  </a:schemeClr>
                </a:solidFill>
              </a:rPr>
              <a:t>И.А.Бунину</a:t>
            </a:r>
            <a:r>
              <a:rPr lang="ru-RU" sz="2000" b="1" dirty="0">
                <a:solidFill>
                  <a:schemeClr val="accent2">
                    <a:lumMod val="50000"/>
                  </a:schemeClr>
                </a:solidFill>
              </a:rPr>
              <a:t>.</a:t>
            </a:r>
          </a:p>
        </p:txBody>
      </p:sp>
      <p:sp>
        <p:nvSpPr>
          <p:cNvPr id="3" name="Прямоугольник 2"/>
          <p:cNvSpPr/>
          <p:nvPr/>
        </p:nvSpPr>
        <p:spPr>
          <a:xfrm>
            <a:off x="323528" y="105013"/>
            <a:ext cx="8280920" cy="954107"/>
          </a:xfrm>
          <a:prstGeom prst="rect">
            <a:avLst/>
          </a:prstGeom>
        </p:spPr>
        <p:txBody>
          <a:bodyPr wrap="square">
            <a:spAutoFit/>
          </a:bodyPr>
          <a:lstStyle/>
          <a:p>
            <a:pPr algn="ctr"/>
            <a:r>
              <a:rPr lang="ru-RU" sz="2800" b="1" dirty="0">
                <a:solidFill>
                  <a:schemeClr val="accent6">
                    <a:lumMod val="20000"/>
                    <a:lumOff val="80000"/>
                  </a:schemeClr>
                </a:solidFill>
              </a:rPr>
              <a:t>Изображение природы и народного труда в рассказе И.А. Бунина «Косцы». Образ Родины.</a:t>
            </a:r>
          </a:p>
        </p:txBody>
      </p:sp>
      <p:pic>
        <p:nvPicPr>
          <p:cNvPr id="6" name="Picture 2" descr="&amp;Bcy;&amp;ucy;&amp;ncy;&amp;icy;&amp;ncy; &amp;Icy;.&amp;Acy;.: &amp;Bcy;&amp;ucy;&amp;ncy;&amp;icy;&amp;ncy;&amp;scy;&amp;kcy;&amp;icy;&amp;iecy; &amp;mcy;&amp;iecy;&amp;scy;&amp;t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285875"/>
            <a:ext cx="28956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98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32544" y="908720"/>
            <a:ext cx="5475560" cy="4708981"/>
          </a:xfrm>
          <a:prstGeom prst="rect">
            <a:avLst/>
          </a:prstGeom>
        </p:spPr>
        <p:txBody>
          <a:bodyPr wrap="square">
            <a:spAutoFit/>
          </a:bodyPr>
          <a:lstStyle/>
          <a:p>
            <a:r>
              <a:rPr lang="ru-RU" sz="2000" b="1" dirty="0" smtClean="0">
                <a:solidFill>
                  <a:schemeClr val="accent2">
                    <a:lumMod val="50000"/>
                  </a:schemeClr>
                </a:solidFill>
              </a:rPr>
              <a:t>-Какую </a:t>
            </a:r>
            <a:r>
              <a:rPr lang="ru-RU" sz="2000" b="1" dirty="0">
                <a:solidFill>
                  <a:schemeClr val="accent2">
                    <a:lumMod val="50000"/>
                  </a:schemeClr>
                </a:solidFill>
              </a:rPr>
              <a:t>картину вы представили</a:t>
            </a:r>
            <a:r>
              <a:rPr lang="ru-RU" sz="2000" b="1" dirty="0" smtClean="0">
                <a:solidFill>
                  <a:schemeClr val="accent2">
                    <a:lumMod val="50000"/>
                  </a:schemeClr>
                </a:solidFill>
              </a:rPr>
              <a:t>,</a:t>
            </a:r>
          </a:p>
          <a:p>
            <a:r>
              <a:rPr lang="ru-RU" sz="2000" b="1" dirty="0" smtClean="0">
                <a:solidFill>
                  <a:schemeClr val="accent2">
                    <a:lumMod val="50000"/>
                  </a:schemeClr>
                </a:solidFill>
              </a:rPr>
              <a:t> </a:t>
            </a:r>
            <a:r>
              <a:rPr lang="ru-RU" sz="2000" b="1" dirty="0">
                <a:solidFill>
                  <a:schemeClr val="accent2">
                    <a:lumMod val="50000"/>
                  </a:schemeClr>
                </a:solidFill>
              </a:rPr>
              <a:t>слушая начало рассказа? </a:t>
            </a:r>
            <a:r>
              <a:rPr lang="ru-RU" sz="2000" b="1" dirty="0" smtClean="0">
                <a:solidFill>
                  <a:schemeClr val="accent2">
                    <a:lumMod val="50000"/>
                  </a:schemeClr>
                </a:solidFill>
              </a:rPr>
              <a:t>Какие </a:t>
            </a:r>
            <a:r>
              <a:rPr lang="ru-RU" sz="2000" b="1" dirty="0">
                <a:solidFill>
                  <a:schemeClr val="accent2">
                    <a:lumMod val="50000"/>
                  </a:schemeClr>
                </a:solidFill>
              </a:rPr>
              <a:t>краски </a:t>
            </a:r>
            <a:endParaRPr lang="ru-RU" sz="2000" b="1" dirty="0" smtClean="0">
              <a:solidFill>
                <a:schemeClr val="accent2">
                  <a:lumMod val="50000"/>
                </a:schemeClr>
              </a:solidFill>
            </a:endParaRPr>
          </a:p>
          <a:p>
            <a:r>
              <a:rPr lang="ru-RU" sz="2000" b="1" dirty="0" smtClean="0">
                <a:solidFill>
                  <a:schemeClr val="accent2">
                    <a:lumMod val="50000"/>
                  </a:schemeClr>
                </a:solidFill>
              </a:rPr>
              <a:t>вы </a:t>
            </a:r>
            <a:r>
              <a:rPr lang="ru-RU" sz="2000" b="1" dirty="0">
                <a:solidFill>
                  <a:schemeClr val="accent2">
                    <a:lumMod val="50000"/>
                  </a:schemeClr>
                </a:solidFill>
              </a:rPr>
              <a:t>увидели? Ответ докажите текстом</a:t>
            </a:r>
            <a:r>
              <a:rPr lang="ru-RU" sz="2000" b="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2">
                    <a:lumMod val="50000"/>
                  </a:schemeClr>
                </a:solidFill>
              </a:rPr>
              <a:t>-Если бы вы оказались там, какие </a:t>
            </a:r>
            <a:r>
              <a:rPr lang="ru-RU" sz="2000" b="1" dirty="0" smtClean="0">
                <a:solidFill>
                  <a:schemeClr val="accent2">
                    <a:lumMod val="50000"/>
                  </a:schemeClr>
                </a:solidFill>
              </a:rPr>
              <a:t>запахи</a:t>
            </a:r>
          </a:p>
          <a:p>
            <a:r>
              <a:rPr lang="ru-RU" sz="2000" b="1" dirty="0" smtClean="0">
                <a:solidFill>
                  <a:schemeClr val="accent2">
                    <a:lumMod val="50000"/>
                  </a:schemeClr>
                </a:solidFill>
              </a:rPr>
              <a:t> </a:t>
            </a:r>
            <a:r>
              <a:rPr lang="ru-RU" sz="2000" b="1" dirty="0">
                <a:solidFill>
                  <a:schemeClr val="accent2">
                    <a:lumMod val="50000"/>
                  </a:schemeClr>
                </a:solidFill>
              </a:rPr>
              <a:t>вы бы уловили? Какие звуки услышали</a:t>
            </a:r>
            <a:r>
              <a:rPr lang="ru-RU" sz="2000" b="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2">
                    <a:lumMod val="50000"/>
                  </a:schemeClr>
                </a:solidFill>
              </a:rPr>
              <a:t>-Какие </a:t>
            </a:r>
            <a:r>
              <a:rPr lang="ru-RU" sz="2000" b="1" dirty="0" smtClean="0">
                <a:solidFill>
                  <a:schemeClr val="accent2">
                    <a:lumMod val="50000"/>
                  </a:schemeClr>
                </a:solidFill>
              </a:rPr>
              <a:t>художественно-изобразительные</a:t>
            </a:r>
          </a:p>
          <a:p>
            <a:r>
              <a:rPr lang="ru-RU" sz="2000" b="1" dirty="0" smtClean="0">
                <a:solidFill>
                  <a:schemeClr val="accent2">
                    <a:lumMod val="50000"/>
                  </a:schemeClr>
                </a:solidFill>
              </a:rPr>
              <a:t> </a:t>
            </a:r>
            <a:r>
              <a:rPr lang="ru-RU" sz="2000" b="1" dirty="0">
                <a:solidFill>
                  <a:schemeClr val="accent2">
                    <a:lumMod val="50000"/>
                  </a:schemeClr>
                </a:solidFill>
              </a:rPr>
              <a:t>средства, используемые автором, помогают </a:t>
            </a:r>
          </a:p>
          <a:p>
            <a:r>
              <a:rPr lang="ru-RU" sz="2000" b="1" dirty="0">
                <a:solidFill>
                  <a:schemeClr val="accent2">
                    <a:lumMod val="50000"/>
                  </a:schemeClr>
                </a:solidFill>
              </a:rPr>
              <a:t>донести до нас эти краски, запахи, звуки</a:t>
            </a:r>
            <a:r>
              <a:rPr lang="ru-RU" sz="2000" b="1" dirty="0" smtClean="0">
                <a:solidFill>
                  <a:schemeClr val="accent2">
                    <a:lumMod val="50000"/>
                  </a:schemeClr>
                </a:solidFill>
              </a:rPr>
              <a:t>?</a:t>
            </a:r>
          </a:p>
          <a:p>
            <a:r>
              <a:rPr lang="ru-RU" sz="2000" b="1" dirty="0" smtClean="0">
                <a:solidFill>
                  <a:schemeClr val="accent2">
                    <a:lumMod val="50000"/>
                  </a:schemeClr>
                </a:solidFill>
              </a:rPr>
              <a:t> </a:t>
            </a:r>
            <a:r>
              <a:rPr lang="ru-RU" sz="2000" b="1" dirty="0">
                <a:solidFill>
                  <a:schemeClr val="accent2">
                    <a:lumMod val="50000"/>
                  </a:schemeClr>
                </a:solidFill>
              </a:rPr>
              <a:t>(Эпитеты, олицетворения, метафоры</a:t>
            </a:r>
            <a:r>
              <a:rPr lang="ru-RU" sz="2000" b="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2">
                    <a:lumMod val="50000"/>
                  </a:schemeClr>
                </a:solidFill>
              </a:rPr>
              <a:t>-Какие темы можно выделить в </a:t>
            </a:r>
            <a:r>
              <a:rPr lang="ru-RU" sz="2000" b="1" dirty="0" smtClean="0">
                <a:solidFill>
                  <a:schemeClr val="accent2">
                    <a:lumMod val="50000"/>
                  </a:schemeClr>
                </a:solidFill>
              </a:rPr>
              <a:t>этом</a:t>
            </a:r>
          </a:p>
          <a:p>
            <a:r>
              <a:rPr lang="ru-RU" sz="2000" b="1" dirty="0" smtClean="0">
                <a:solidFill>
                  <a:schemeClr val="accent2">
                    <a:lumMod val="50000"/>
                  </a:schemeClr>
                </a:solidFill>
              </a:rPr>
              <a:t> </a:t>
            </a:r>
            <a:r>
              <a:rPr lang="ru-RU" sz="2000" b="1" dirty="0">
                <a:solidFill>
                  <a:schemeClr val="accent2">
                    <a:lumMod val="50000"/>
                  </a:schemeClr>
                </a:solidFill>
              </a:rPr>
              <a:t>рассказе? Назовите их. (Тема труда, природы, </a:t>
            </a:r>
          </a:p>
          <a:p>
            <a:r>
              <a:rPr lang="ru-RU" sz="2000" b="1" dirty="0">
                <a:solidFill>
                  <a:schemeClr val="accent2">
                    <a:lumMod val="50000"/>
                  </a:schemeClr>
                </a:solidFill>
              </a:rPr>
              <a:t>народная песня, тема родины).</a:t>
            </a:r>
          </a:p>
        </p:txBody>
      </p:sp>
      <p:pic>
        <p:nvPicPr>
          <p:cNvPr id="4" name="Picture 6" descr="&amp;Kcy;&amp;ocy;&amp;scy;&amp;tscy;&amp;ycy; - &amp;Ecy;&amp;ncy;&amp;tscy;&amp;icy;&amp;kcy;&amp;lcy;&amp;ocy;&amp;bcy;&amp;ocy;&amp;gcy;&amp;icy;&amp;y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1153523"/>
            <a:ext cx="3491880" cy="433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64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472557" y="921290"/>
            <a:ext cx="4572000" cy="5940088"/>
          </a:xfrm>
          <a:prstGeom prst="rect">
            <a:avLst/>
          </a:prstGeom>
        </p:spPr>
        <p:txBody>
          <a:bodyPr>
            <a:spAutoFit/>
          </a:bodyPr>
          <a:lstStyle/>
          <a:p>
            <a:r>
              <a:rPr lang="ru-RU" sz="2000" b="1" dirty="0">
                <a:solidFill>
                  <a:schemeClr val="accent2">
                    <a:lumMod val="50000"/>
                  </a:schemeClr>
                </a:solidFill>
              </a:rPr>
              <a:t>-Какой представлена природа в рассказе Бунина? Как себя чувствуют герои рассказа на </a:t>
            </a:r>
            <a:r>
              <a:rPr lang="ru-RU" sz="2000" b="1" dirty="0" smtClean="0">
                <a:solidFill>
                  <a:schemeClr val="accent2">
                    <a:lumMod val="50000"/>
                  </a:schemeClr>
                </a:solidFill>
              </a:rPr>
              <a:t>лоне </a:t>
            </a:r>
            <a:r>
              <a:rPr lang="ru-RU" sz="2000" b="1" dirty="0">
                <a:solidFill>
                  <a:schemeClr val="accent2">
                    <a:lumMod val="50000"/>
                  </a:schemeClr>
                </a:solidFill>
              </a:rPr>
              <a:t>этой природы? </a:t>
            </a:r>
          </a:p>
          <a:p>
            <a:r>
              <a:rPr lang="ru-RU" sz="2000" b="1" dirty="0" smtClean="0">
                <a:solidFill>
                  <a:schemeClr val="accent2">
                    <a:lumMod val="50000"/>
                  </a:schemeClr>
                </a:solidFill>
              </a:rPr>
              <a:t>(</a:t>
            </a:r>
            <a:r>
              <a:rPr lang="ru-RU" sz="2000" b="1" dirty="0">
                <a:solidFill>
                  <a:schemeClr val="accent2">
                    <a:lumMod val="50000"/>
                  </a:schemeClr>
                </a:solidFill>
              </a:rPr>
              <a:t>Выразить душу в описании природы, чтобы читатель это почувствовал и разделил с </a:t>
            </a:r>
          </a:p>
          <a:p>
            <a:r>
              <a:rPr lang="ru-RU" sz="2000" b="1" dirty="0">
                <a:solidFill>
                  <a:schemeClr val="accent2">
                    <a:lumMod val="50000"/>
                  </a:schemeClr>
                </a:solidFill>
              </a:rPr>
              <a:t>писателем восторг и радость</a:t>
            </a:r>
            <a:r>
              <a:rPr lang="ru-RU" sz="2000" b="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2">
                    <a:lumMod val="50000"/>
                  </a:schemeClr>
                </a:solidFill>
              </a:rPr>
              <a:t>-Удалось ли автору в данном описании “дать с природой часть своей души</a:t>
            </a:r>
            <a:r>
              <a:rPr lang="ru-RU" sz="2000" b="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2">
                    <a:lumMod val="50000"/>
                  </a:schemeClr>
                </a:solidFill>
              </a:rPr>
              <a:t>-А теперь обратимся к следующей теме -теме крестьянского труда. Кто герои рассказа? </a:t>
            </a:r>
            <a:r>
              <a:rPr lang="ru-RU" sz="2000" b="1" dirty="0" smtClean="0">
                <a:solidFill>
                  <a:schemeClr val="accent2">
                    <a:lumMod val="50000"/>
                  </a:schemeClr>
                </a:solidFill>
              </a:rPr>
              <a:t>Найдите </a:t>
            </a:r>
            <a:r>
              <a:rPr lang="ru-RU" sz="2000" b="1" dirty="0">
                <a:solidFill>
                  <a:schemeClr val="accent2">
                    <a:lumMod val="50000"/>
                  </a:schemeClr>
                </a:solidFill>
              </a:rPr>
              <a:t>их описание. (Стр.5</a:t>
            </a:r>
            <a:r>
              <a:rPr lang="ru-RU" sz="2000" b="1" dirty="0" smtClean="0">
                <a:solidFill>
                  <a:schemeClr val="accent2">
                    <a:lumMod val="50000"/>
                  </a:schemeClr>
                </a:solidFill>
              </a:rPr>
              <a:t>)</a:t>
            </a:r>
          </a:p>
          <a:p>
            <a:endParaRPr lang="ru-RU" sz="2000" b="1" dirty="0">
              <a:solidFill>
                <a:schemeClr val="accent2">
                  <a:lumMod val="50000"/>
                </a:schemeClr>
              </a:solidFill>
            </a:endParaRPr>
          </a:p>
          <a:p>
            <a:r>
              <a:rPr lang="ru-RU" sz="2000" b="1" dirty="0">
                <a:solidFill>
                  <a:schemeClr val="accent2">
                    <a:lumMod val="50000"/>
                  </a:schemeClr>
                </a:solidFill>
              </a:rPr>
              <a:t>-Какие слова вам показались непонятными? (Онучи, бахилы, ластовица)</a:t>
            </a:r>
          </a:p>
        </p:txBody>
      </p:sp>
      <p:sp>
        <p:nvSpPr>
          <p:cNvPr id="3" name="Прямоугольник 2"/>
          <p:cNvSpPr/>
          <p:nvPr/>
        </p:nvSpPr>
        <p:spPr>
          <a:xfrm>
            <a:off x="323528" y="0"/>
            <a:ext cx="8208912" cy="1200329"/>
          </a:xfrm>
          <a:prstGeom prst="rect">
            <a:avLst/>
          </a:prstGeom>
        </p:spPr>
        <p:txBody>
          <a:bodyPr wrap="square">
            <a:spAutoFit/>
          </a:bodyPr>
          <a:lstStyle/>
          <a:p>
            <a:r>
              <a:rPr lang="ru-RU" dirty="0" smtClean="0"/>
              <a:t> </a:t>
            </a:r>
            <a:r>
              <a:rPr lang="ru-RU" sz="2400" b="1" dirty="0">
                <a:solidFill>
                  <a:schemeClr val="accent6">
                    <a:lumMod val="20000"/>
                    <a:lumOff val="80000"/>
                  </a:schemeClr>
                </a:solidFill>
              </a:rPr>
              <a:t>“Я пишу о красоте...всё равно, </a:t>
            </a:r>
            <a:r>
              <a:rPr lang="ru-RU" sz="2400" b="1" dirty="0" smtClean="0">
                <a:solidFill>
                  <a:schemeClr val="accent6">
                    <a:lumMod val="20000"/>
                    <a:lumOff val="80000"/>
                  </a:schemeClr>
                </a:solidFill>
              </a:rPr>
              <a:t>в </a:t>
            </a:r>
            <a:r>
              <a:rPr lang="ru-RU" sz="2400" b="1" dirty="0">
                <a:solidFill>
                  <a:schemeClr val="accent6">
                    <a:lumMod val="20000"/>
                    <a:lumOff val="80000"/>
                  </a:schemeClr>
                </a:solidFill>
              </a:rPr>
              <a:t>чём бы она ни была, и даю читателю с природой часть своей души”. </a:t>
            </a:r>
            <a:endParaRPr lang="ru-RU" sz="2400" b="1" dirty="0" smtClean="0">
              <a:solidFill>
                <a:schemeClr val="accent6">
                  <a:lumMod val="20000"/>
                  <a:lumOff val="80000"/>
                </a:schemeClr>
              </a:solidFill>
            </a:endParaRPr>
          </a:p>
          <a:p>
            <a:r>
              <a:rPr lang="ru-RU" sz="2400" b="1" dirty="0" smtClean="0">
                <a:solidFill>
                  <a:schemeClr val="accent6">
                    <a:lumMod val="20000"/>
                    <a:lumOff val="80000"/>
                  </a:schemeClr>
                </a:solidFill>
              </a:rPr>
              <a:t>                                                                                               И. А. Бунин</a:t>
            </a:r>
            <a:endParaRPr lang="ru-RU" sz="2400" b="1" dirty="0">
              <a:solidFill>
                <a:schemeClr val="accent6">
                  <a:lumMod val="20000"/>
                  <a:lumOff val="80000"/>
                </a:schemeClr>
              </a:solidFill>
            </a:endParaRPr>
          </a:p>
        </p:txBody>
      </p:sp>
      <p:pic>
        <p:nvPicPr>
          <p:cNvPr id="2050" name="Picture 2" descr="&amp;Vcy; &amp;Scy;&amp;vcy;&amp;iecy;&amp;rcy;&amp;dcy;&amp;lcy;&amp;ocy;&amp;vcy;&amp;scy;&amp;kcy;&amp;ocy;&amp;jcy; &amp;ocy;&amp;bcy;&amp;lcy;&amp;acy;&amp;scy;&amp;tcy;&amp;icy; &amp;pcy;&amp;rcy;&amp;ocy;&amp;jcy;&amp;dcy;&amp;iecy;&amp;tcy; &amp;mcy;&amp;iecy;&amp;zhcy;&amp;dcy;&amp;ucy;&amp;ncy;&amp;acy;&amp;rcy;&amp;ocy;&amp;dcy;&amp;ncy;&amp;ycy;&amp;jcy; &amp;tcy;&amp;ucy;&amp;rcy;&amp;ncy;&amp;icy;&amp;rcy; &amp;kcy;&amp;ocy;&amp;scy;&amp;acy;&amp;rcy;&amp;iecy;&amp;jcy;. &amp;IEcy;&amp;kcy;&amp;acy;&amp;tcy;&amp;iecy;&amp;rcy;&amp;icy;&amp;ncy;&amp;bcy;&amp;ucy;&amp;rcy;&amp;gcy; - &amp;Dcy;&amp;iecy;&amp;lcy;&amp;ocy;&amp;vcy;&amp;ocy;&amp;jcy; &amp;kcy;&amp;vcy;&amp;acy;&amp;rcy;&amp;tcy;&amp;acy;&amp;l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16832"/>
            <a:ext cx="341987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94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395536" y="382013"/>
            <a:ext cx="6048672" cy="3785652"/>
          </a:xfrm>
          <a:prstGeom prst="rect">
            <a:avLst/>
          </a:prstGeom>
        </p:spPr>
        <p:txBody>
          <a:bodyPr wrap="square">
            <a:spAutoFit/>
          </a:bodyPr>
          <a:lstStyle/>
          <a:p>
            <a:r>
              <a:rPr lang="ru-RU" dirty="0"/>
              <a:t> </a:t>
            </a:r>
            <a:r>
              <a:rPr lang="ru-RU" sz="2400" b="1" dirty="0">
                <a:solidFill>
                  <a:schemeClr val="accent2">
                    <a:lumMod val="50000"/>
                  </a:schemeClr>
                </a:solidFill>
              </a:rPr>
              <a:t>Словарная работа</a:t>
            </a:r>
            <a:r>
              <a:rPr lang="ru-RU" sz="2400" b="1" dirty="0" smtClean="0">
                <a:solidFill>
                  <a:schemeClr val="accent2">
                    <a:lumMod val="50000"/>
                  </a:schemeClr>
                </a:solidFill>
              </a:rPr>
              <a:t>.</a:t>
            </a:r>
          </a:p>
          <a:p>
            <a:endParaRPr lang="ru-RU" sz="2400" b="1" dirty="0">
              <a:solidFill>
                <a:schemeClr val="accent2">
                  <a:lumMod val="50000"/>
                </a:schemeClr>
              </a:solidFill>
            </a:endParaRPr>
          </a:p>
          <a:p>
            <a:r>
              <a:rPr lang="ru-RU" sz="2400" b="1" u="sng" dirty="0">
                <a:solidFill>
                  <a:schemeClr val="accent2">
                    <a:lumMod val="50000"/>
                  </a:schemeClr>
                </a:solidFill>
              </a:rPr>
              <a:t>Бахилы</a:t>
            </a:r>
            <a:r>
              <a:rPr lang="ru-RU" sz="2400" b="1" dirty="0">
                <a:solidFill>
                  <a:schemeClr val="accent2">
                    <a:lumMod val="50000"/>
                  </a:schemeClr>
                </a:solidFill>
              </a:rPr>
              <a:t> -вид </a:t>
            </a:r>
            <a:r>
              <a:rPr lang="ru-RU" sz="2400" b="1" dirty="0" err="1" smtClean="0">
                <a:solidFill>
                  <a:schemeClr val="accent2">
                    <a:lumMod val="50000"/>
                  </a:schemeClr>
                </a:solidFill>
              </a:rPr>
              <a:t>крестьянскойобуви</a:t>
            </a:r>
            <a:r>
              <a:rPr lang="ru-RU" sz="2400" b="1" dirty="0" smtClean="0">
                <a:solidFill>
                  <a:schemeClr val="accent2">
                    <a:lumMod val="50000"/>
                  </a:schemeClr>
                </a:solidFill>
              </a:rPr>
              <a:t>.</a:t>
            </a:r>
          </a:p>
          <a:p>
            <a:endParaRPr lang="ru-RU" sz="2400" b="1" dirty="0">
              <a:solidFill>
                <a:schemeClr val="accent2">
                  <a:lumMod val="50000"/>
                </a:schemeClr>
              </a:solidFill>
            </a:endParaRPr>
          </a:p>
          <a:p>
            <a:r>
              <a:rPr lang="ru-RU" sz="2400" b="1" u="sng" dirty="0" smtClean="0">
                <a:solidFill>
                  <a:schemeClr val="accent2">
                    <a:lumMod val="50000"/>
                  </a:schemeClr>
                </a:solidFill>
              </a:rPr>
              <a:t>Онучи</a:t>
            </a:r>
            <a:r>
              <a:rPr lang="ru-RU" sz="2400" b="1" dirty="0" smtClean="0">
                <a:solidFill>
                  <a:schemeClr val="accent2">
                    <a:lumMod val="50000"/>
                  </a:schemeClr>
                </a:solidFill>
              </a:rPr>
              <a:t> –куски материи,</a:t>
            </a:r>
          </a:p>
          <a:p>
            <a:r>
              <a:rPr lang="ru-RU" sz="2400" b="1" dirty="0" smtClean="0">
                <a:solidFill>
                  <a:schemeClr val="accent2">
                    <a:lumMod val="50000"/>
                  </a:schemeClr>
                </a:solidFill>
              </a:rPr>
              <a:t>наматываемые на ногу (голень).</a:t>
            </a:r>
          </a:p>
          <a:p>
            <a:endParaRPr lang="ru-RU" sz="2400" b="1" dirty="0" smtClean="0">
              <a:solidFill>
                <a:schemeClr val="accent2">
                  <a:lumMod val="50000"/>
                </a:schemeClr>
              </a:solidFill>
            </a:endParaRPr>
          </a:p>
          <a:p>
            <a:r>
              <a:rPr lang="ru-RU" sz="2400" b="1" u="sng" dirty="0" smtClean="0">
                <a:solidFill>
                  <a:schemeClr val="accent2">
                    <a:lumMod val="50000"/>
                  </a:schemeClr>
                </a:solidFill>
              </a:rPr>
              <a:t>Ластовица</a:t>
            </a:r>
            <a:r>
              <a:rPr lang="ru-RU" sz="2400" b="1" dirty="0" smtClean="0">
                <a:solidFill>
                  <a:schemeClr val="accent2">
                    <a:lumMod val="50000"/>
                  </a:schemeClr>
                </a:solidFill>
              </a:rPr>
              <a:t> </a:t>
            </a:r>
            <a:r>
              <a:rPr lang="ru-RU" sz="2400" b="1" dirty="0">
                <a:solidFill>
                  <a:schemeClr val="accent2">
                    <a:lumMod val="50000"/>
                  </a:schemeClr>
                </a:solidFill>
              </a:rPr>
              <a:t>-матерчатая вставка на крестьянской рубахе, чаще всего подмышкой. </a:t>
            </a:r>
          </a:p>
        </p:txBody>
      </p:sp>
      <p:pic>
        <p:nvPicPr>
          <p:cNvPr id="4098" name="Picture 2" descr="&amp;Lcy;&amp;acy;&amp;pcy;&amp;tcy;&amp;icy; &amp;dcy;&amp;acy; &amp;scy;&amp;acy;&amp;pcy;&amp;ocy;&amp;gcy;&amp;icy;. &amp;CHcy;&amp;tcy;&amp;ocy; &amp;mcy;&amp;ocy;&amp;zhcy;&amp;iecy;&amp;tcy; &amp;bcy;&amp;ycy;&amp;tcy;&amp;softcy; &amp;vcy;&amp;acy;&amp;zhcy;&amp;ncy;&amp;iecy;&amp;iecy; &amp;ocy;&amp;bcy;&amp;ucy;&amp;vcy;&amp;icy;. - &amp;Mcy;&amp;ocy;&amp;dcy;&amp;acy; &amp;icy; &amp;scy;&amp;tcy;&amp;icy;&amp;lcy;&amp;soft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813" y="692696"/>
            <a:ext cx="3729247" cy="39590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 &amp;scy;&amp;pcy;&amp;icy;&amp;ncy;&amp;kcy;&amp;acy; &amp;icy; &amp;pcy;&amp;ocy;&amp;lcy;&amp;ycy; &amp;tscy;&amp;iecy;&amp;lcy;&amp;softcy;&amp;ncy;&amp;ycy;&amp;iecy;, &amp;rcy;&amp;acy;&amp;scy;&amp;shcy;&amp;icy;&amp;rcy;&amp;yacy;&amp;yucy;&amp;shchcy;&amp;icy;&amp;iecy;&amp;scy;&amp;yacy; &amp;kcy;&amp;ncy;&amp;icy;&amp;zcy;&amp;u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780" y="4437112"/>
            <a:ext cx="12001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ibliotekar.ru/kVenecianov/15.files/image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 y="4323886"/>
            <a:ext cx="3494174" cy="253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94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89248" y="260648"/>
            <a:ext cx="5184576" cy="1200329"/>
          </a:xfrm>
          <a:prstGeom prst="rect">
            <a:avLst/>
          </a:prstGeom>
        </p:spPr>
        <p:txBody>
          <a:bodyPr wrap="square">
            <a:spAutoFit/>
          </a:bodyPr>
          <a:lstStyle/>
          <a:p>
            <a:r>
              <a:rPr lang="ru-RU" b="1" dirty="0">
                <a:solidFill>
                  <a:schemeClr val="accent2">
                    <a:lumMod val="50000"/>
                  </a:schemeClr>
                </a:solidFill>
              </a:rPr>
              <a:t>Образ Родины в рассказе “Косцы” складывается из описания природы, народного труда, </a:t>
            </a:r>
          </a:p>
          <a:p>
            <a:r>
              <a:rPr lang="ru-RU" b="1" dirty="0">
                <a:solidFill>
                  <a:schemeClr val="accent2">
                    <a:lumMod val="50000"/>
                  </a:schemeClr>
                </a:solidFill>
              </a:rPr>
              <a:t>народной песни, из ощущения кровного родства русского человека с природой и родиной</a:t>
            </a:r>
          </a:p>
        </p:txBody>
      </p:sp>
      <p:sp>
        <p:nvSpPr>
          <p:cNvPr id="3" name="Прямоугольник 2"/>
          <p:cNvSpPr/>
          <p:nvPr/>
        </p:nvSpPr>
        <p:spPr>
          <a:xfrm>
            <a:off x="395536" y="2060848"/>
            <a:ext cx="4572000" cy="2031325"/>
          </a:xfrm>
          <a:prstGeom prst="rect">
            <a:avLst/>
          </a:prstGeom>
        </p:spPr>
        <p:txBody>
          <a:bodyPr>
            <a:spAutoFit/>
          </a:bodyPr>
          <a:lstStyle/>
          <a:p>
            <a:r>
              <a:rPr lang="ru-RU" b="1" dirty="0">
                <a:solidFill>
                  <a:schemeClr val="accent2">
                    <a:lumMod val="50000"/>
                  </a:schemeClr>
                </a:solidFill>
              </a:rPr>
              <a:t>Сейчас я предлагаю вам две минуты подумать о том, какой вывод вы можете сделать </a:t>
            </a:r>
            <a:r>
              <a:rPr lang="ru-RU" b="1" dirty="0" smtClean="0">
                <a:solidFill>
                  <a:schemeClr val="accent2">
                    <a:lumMod val="50000"/>
                  </a:schemeClr>
                </a:solidFill>
              </a:rPr>
              <a:t>, прочитав рассказ «Косцы».</a:t>
            </a:r>
            <a:endParaRPr lang="ru-RU" b="1" dirty="0">
              <a:solidFill>
                <a:schemeClr val="accent2">
                  <a:lumMod val="50000"/>
                </a:schemeClr>
              </a:solidFill>
            </a:endParaRPr>
          </a:p>
          <a:p>
            <a:r>
              <a:rPr lang="ru-RU" b="1" dirty="0" smtClean="0">
                <a:solidFill>
                  <a:schemeClr val="accent2">
                    <a:lumMod val="50000"/>
                  </a:schemeClr>
                </a:solidFill>
              </a:rPr>
              <a:t>Ваша </a:t>
            </a:r>
            <a:r>
              <a:rPr lang="ru-RU" b="1" dirty="0">
                <a:solidFill>
                  <a:schemeClr val="accent2">
                    <a:lumMod val="50000"/>
                  </a:schemeClr>
                </a:solidFill>
              </a:rPr>
              <a:t>задача начать фразу «Урок по рассказу «Косцы» навел меня на </a:t>
            </a:r>
          </a:p>
          <a:p>
            <a:r>
              <a:rPr lang="ru-RU" b="1" dirty="0">
                <a:solidFill>
                  <a:schemeClr val="accent2">
                    <a:lumMod val="50000"/>
                  </a:schemeClr>
                </a:solidFill>
              </a:rPr>
              <a:t>мысль о...» и закончить ее своими впечатлениями. </a:t>
            </a:r>
          </a:p>
        </p:txBody>
      </p:sp>
      <p:sp>
        <p:nvSpPr>
          <p:cNvPr id="4" name="Прямоугольник 3"/>
          <p:cNvSpPr/>
          <p:nvPr/>
        </p:nvSpPr>
        <p:spPr>
          <a:xfrm>
            <a:off x="89248" y="4725144"/>
            <a:ext cx="4963476" cy="1015663"/>
          </a:xfrm>
          <a:prstGeom prst="rect">
            <a:avLst/>
          </a:prstGeom>
        </p:spPr>
        <p:txBody>
          <a:bodyPr wrap="square">
            <a:spAutoFit/>
          </a:bodyPr>
          <a:lstStyle/>
          <a:p>
            <a:r>
              <a:rPr lang="ru-RU" sz="2000" b="1" dirty="0">
                <a:solidFill>
                  <a:schemeClr val="accent2">
                    <a:lumMod val="50000"/>
                  </a:schemeClr>
                </a:solidFill>
              </a:rPr>
              <a:t>Так писать </a:t>
            </a:r>
            <a:r>
              <a:rPr lang="ru-RU" sz="2000" b="1" dirty="0" smtClean="0">
                <a:solidFill>
                  <a:schemeClr val="accent2">
                    <a:lumMod val="50000"/>
                  </a:schemeClr>
                </a:solidFill>
              </a:rPr>
              <a:t>о России</a:t>
            </a:r>
            <a:r>
              <a:rPr lang="ru-RU" sz="2000" b="1" dirty="0">
                <a:solidFill>
                  <a:schemeClr val="accent2">
                    <a:lumMod val="50000"/>
                  </a:schemeClr>
                </a:solidFill>
              </a:rPr>
              <a:t>, о её природе, народе может только человек, искренне любящий свою </a:t>
            </a:r>
            <a:r>
              <a:rPr lang="ru-RU" sz="2000" b="1" dirty="0" smtClean="0">
                <a:solidFill>
                  <a:schemeClr val="accent2">
                    <a:lumMod val="50000"/>
                  </a:schemeClr>
                </a:solidFill>
              </a:rPr>
              <a:t>Родину.</a:t>
            </a:r>
            <a:endParaRPr lang="ru-RU" sz="2000" b="1" dirty="0">
              <a:solidFill>
                <a:schemeClr val="accent2">
                  <a:lumMod val="50000"/>
                </a:schemeClr>
              </a:solidFill>
            </a:endParaRPr>
          </a:p>
        </p:txBody>
      </p:sp>
      <p:pic>
        <p:nvPicPr>
          <p:cNvPr id="5122" name="Picture 2" descr="&amp;Fcy;&amp;ocy;&amp;tcy;&amp;ocy; &amp;Bcy;&amp;iecy;&amp;rcy;&amp;iecy;&amp;zcy;&amp;kcy;&amp;icy; &amp;ncy;&amp;acy; &amp;fcy;&amp;ocy;&amp;ncy;&amp;iecy; &amp;zcy;&amp;acy;&amp;kcy;&amp;acy;&amp;tcy;&amp;acy; - &amp;fcy;&amp;ocy;&amp;tcy;&amp;ocy;&amp;gcy;&amp;rcy;&amp;acy;&amp;fcy; &amp;Acy;&amp;ncy;&amp;acy;&amp;tcy;&amp;ocy;&amp;lcy;&amp;icy;&amp;jcy; &amp;Ucy;&amp;gcy;&amp;acy;&amp;rcy;&amp;ocy;&amp;vcy; - &amp;pcy;&amp;iecy;&amp;jcy;&amp;zcy;&amp;acy;&amp;zhcy; - &amp;Fcy;&amp;ocy;&amp;tcy;&amp;ocy;&amp;Fcy;&amp;ocy;&amp;rcy;&amp;ucy;&amp;mcy;.&amp;rcy;&amp;u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4624"/>
            <a:ext cx="3596892" cy="66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12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 y="0"/>
            <a:ext cx="9166060" cy="6858000"/>
          </a:xfrm>
          <a:prstGeom prst="rect">
            <a:avLst/>
          </a:prstGeom>
        </p:spPr>
      </p:pic>
      <p:sp>
        <p:nvSpPr>
          <p:cNvPr id="2" name="Прямоугольник 1"/>
          <p:cNvSpPr/>
          <p:nvPr/>
        </p:nvSpPr>
        <p:spPr>
          <a:xfrm>
            <a:off x="8244" y="116632"/>
            <a:ext cx="6696744" cy="3170099"/>
          </a:xfrm>
          <a:prstGeom prst="rect">
            <a:avLst/>
          </a:prstGeom>
        </p:spPr>
        <p:txBody>
          <a:bodyPr wrap="square">
            <a:spAutoFit/>
          </a:bodyPr>
          <a:lstStyle/>
          <a:p>
            <a:r>
              <a:rPr lang="ru-RU" sz="2000" b="1" dirty="0" smtClean="0">
                <a:solidFill>
                  <a:schemeClr val="accent2">
                    <a:lumMod val="50000"/>
                  </a:schemeClr>
                </a:solidFill>
              </a:rPr>
              <a:t> </a:t>
            </a:r>
            <a:r>
              <a:rPr lang="ru-RU" sz="2000" b="1" dirty="0">
                <a:solidFill>
                  <a:schemeClr val="accent2">
                    <a:lumMod val="50000"/>
                  </a:schemeClr>
                </a:solidFill>
              </a:rPr>
              <a:t>И.А. Бунин писал </a:t>
            </a:r>
            <a:r>
              <a:rPr lang="ru-RU" sz="2000" b="1" dirty="0" smtClean="0">
                <a:solidFill>
                  <a:schemeClr val="accent2">
                    <a:lumMod val="50000"/>
                  </a:schemeClr>
                </a:solidFill>
              </a:rPr>
              <a:t>только </a:t>
            </a:r>
            <a:r>
              <a:rPr lang="ru-RU" sz="2000" b="1" dirty="0">
                <a:solidFill>
                  <a:schemeClr val="accent2">
                    <a:lumMod val="50000"/>
                  </a:schemeClr>
                </a:solidFill>
              </a:rPr>
              <a:t>о России, </a:t>
            </a:r>
            <a:endParaRPr lang="ru-RU" sz="2000" b="1" dirty="0" smtClean="0">
              <a:solidFill>
                <a:schemeClr val="accent2">
                  <a:lumMod val="50000"/>
                </a:schemeClr>
              </a:solidFill>
            </a:endParaRPr>
          </a:p>
          <a:p>
            <a:r>
              <a:rPr lang="ru-RU" sz="2000" b="1" dirty="0" smtClean="0">
                <a:solidFill>
                  <a:schemeClr val="accent2">
                    <a:lumMod val="50000"/>
                  </a:schemeClr>
                </a:solidFill>
              </a:rPr>
              <a:t>о </a:t>
            </a:r>
            <a:r>
              <a:rPr lang="ru-RU" sz="2000" b="1" dirty="0">
                <a:solidFill>
                  <a:schemeClr val="accent2">
                    <a:lumMod val="50000"/>
                  </a:schemeClr>
                </a:solidFill>
              </a:rPr>
              <a:t>русском народе. </a:t>
            </a:r>
            <a:endParaRPr lang="ru-RU" sz="2000" b="1" dirty="0" smtClean="0">
              <a:solidFill>
                <a:schemeClr val="accent2">
                  <a:lumMod val="50000"/>
                </a:schemeClr>
              </a:solidFill>
            </a:endParaRPr>
          </a:p>
          <a:p>
            <a:r>
              <a:rPr lang="ru-RU" sz="2000" b="1" dirty="0" smtClean="0">
                <a:solidFill>
                  <a:schemeClr val="accent2">
                    <a:lumMod val="50000"/>
                  </a:schemeClr>
                </a:solidFill>
              </a:rPr>
              <a:t>Недаром </a:t>
            </a:r>
            <a:r>
              <a:rPr lang="ru-RU" sz="2000" b="1" dirty="0">
                <a:solidFill>
                  <a:schemeClr val="accent2">
                    <a:lumMod val="50000"/>
                  </a:schemeClr>
                </a:solidFill>
              </a:rPr>
              <a:t>Нобелевскую премию </a:t>
            </a:r>
            <a:r>
              <a:rPr lang="ru-RU" sz="2000" b="1" dirty="0" smtClean="0">
                <a:solidFill>
                  <a:schemeClr val="accent2">
                    <a:lumMod val="50000"/>
                  </a:schemeClr>
                </a:solidFill>
              </a:rPr>
              <a:t>он</a:t>
            </a:r>
          </a:p>
          <a:p>
            <a:r>
              <a:rPr lang="ru-RU" sz="2000" b="1" dirty="0" smtClean="0">
                <a:solidFill>
                  <a:schemeClr val="accent2">
                    <a:lumMod val="50000"/>
                  </a:schemeClr>
                </a:solidFill>
              </a:rPr>
              <a:t> </a:t>
            </a:r>
            <a:r>
              <a:rPr lang="ru-RU" sz="2000" b="1" dirty="0">
                <a:solidFill>
                  <a:schemeClr val="accent2">
                    <a:lumMod val="50000"/>
                  </a:schemeClr>
                </a:solidFill>
              </a:rPr>
              <a:t>получил за </a:t>
            </a:r>
            <a:r>
              <a:rPr lang="ru-RU" sz="2000" b="1" dirty="0" smtClean="0">
                <a:solidFill>
                  <a:schemeClr val="accent2">
                    <a:lumMod val="50000"/>
                  </a:schemeClr>
                </a:solidFill>
              </a:rPr>
              <a:t>воссоздание </a:t>
            </a:r>
            <a:r>
              <a:rPr lang="ru-RU" sz="2000" b="1" dirty="0">
                <a:solidFill>
                  <a:schemeClr val="accent2">
                    <a:lumMod val="50000"/>
                  </a:schemeClr>
                </a:solidFill>
              </a:rPr>
              <a:t>в прозе </a:t>
            </a:r>
            <a:endParaRPr lang="ru-RU" sz="2000" b="1" dirty="0" smtClean="0">
              <a:solidFill>
                <a:schemeClr val="accent2">
                  <a:lumMod val="50000"/>
                </a:schemeClr>
              </a:solidFill>
            </a:endParaRPr>
          </a:p>
          <a:p>
            <a:r>
              <a:rPr lang="ru-RU" sz="2000" b="1" dirty="0" smtClean="0">
                <a:solidFill>
                  <a:schemeClr val="accent2">
                    <a:lumMod val="50000"/>
                  </a:schemeClr>
                </a:solidFill>
              </a:rPr>
              <a:t>русского </a:t>
            </a:r>
            <a:r>
              <a:rPr lang="ru-RU" sz="2000" b="1" dirty="0">
                <a:solidFill>
                  <a:schemeClr val="accent2">
                    <a:lumMod val="50000"/>
                  </a:schemeClr>
                </a:solidFill>
              </a:rPr>
              <a:t>характера. Верным сыном </a:t>
            </a:r>
            <a:endParaRPr lang="ru-RU" sz="2000" b="1" dirty="0" smtClean="0">
              <a:solidFill>
                <a:schemeClr val="accent2">
                  <a:lumMod val="50000"/>
                </a:schemeClr>
              </a:solidFill>
            </a:endParaRPr>
          </a:p>
          <a:p>
            <a:r>
              <a:rPr lang="ru-RU" sz="2000" b="1" dirty="0" smtClean="0">
                <a:solidFill>
                  <a:schemeClr val="accent2">
                    <a:lumMod val="50000"/>
                  </a:schemeClr>
                </a:solidFill>
              </a:rPr>
              <a:t>своей </a:t>
            </a:r>
            <a:r>
              <a:rPr lang="ru-RU" sz="2000" b="1" dirty="0">
                <a:solidFill>
                  <a:schemeClr val="accent2">
                    <a:lumMod val="50000"/>
                  </a:schemeClr>
                </a:solidFill>
              </a:rPr>
              <a:t>Родины И.А. Бунин </a:t>
            </a:r>
            <a:r>
              <a:rPr lang="ru-RU" sz="2000" b="1" dirty="0" smtClean="0">
                <a:solidFill>
                  <a:schemeClr val="accent2">
                    <a:lumMod val="50000"/>
                  </a:schemeClr>
                </a:solidFill>
              </a:rPr>
              <a:t>чувствовал</a:t>
            </a:r>
          </a:p>
          <a:p>
            <a:r>
              <a:rPr lang="ru-RU" sz="2000" b="1" dirty="0" smtClean="0">
                <a:solidFill>
                  <a:schemeClr val="accent2">
                    <a:lumMod val="50000"/>
                  </a:schemeClr>
                </a:solidFill>
              </a:rPr>
              <a:t> </a:t>
            </a:r>
            <a:r>
              <a:rPr lang="ru-RU" sz="2000" b="1" dirty="0">
                <a:solidFill>
                  <a:schemeClr val="accent2">
                    <a:lumMod val="50000"/>
                  </a:schemeClr>
                </a:solidFill>
              </a:rPr>
              <a:t>себя всегда и в ответном слове во время </a:t>
            </a:r>
            <a:endParaRPr lang="ru-RU" sz="2000" b="1" dirty="0" smtClean="0">
              <a:solidFill>
                <a:schemeClr val="accent2">
                  <a:lumMod val="50000"/>
                </a:schemeClr>
              </a:solidFill>
            </a:endParaRPr>
          </a:p>
          <a:p>
            <a:r>
              <a:rPr lang="ru-RU" sz="2000" b="1" dirty="0" smtClean="0">
                <a:solidFill>
                  <a:schemeClr val="accent2">
                    <a:lumMod val="50000"/>
                  </a:schemeClr>
                </a:solidFill>
              </a:rPr>
              <a:t>вручения </a:t>
            </a:r>
            <a:r>
              <a:rPr lang="ru-RU" sz="2000" b="1" dirty="0">
                <a:solidFill>
                  <a:schemeClr val="accent2">
                    <a:lumMod val="50000"/>
                  </a:schemeClr>
                </a:solidFill>
              </a:rPr>
              <a:t>высшей литературной </a:t>
            </a:r>
          </a:p>
          <a:p>
            <a:r>
              <a:rPr lang="ru-RU" sz="2000" b="1" dirty="0">
                <a:solidFill>
                  <a:schemeClr val="accent2">
                    <a:lumMod val="50000"/>
                  </a:schemeClr>
                </a:solidFill>
              </a:rPr>
              <a:t>награды подчеркнул, что эта </a:t>
            </a:r>
            <a:r>
              <a:rPr lang="ru-RU" sz="2000" b="1" dirty="0" smtClean="0">
                <a:solidFill>
                  <a:schemeClr val="accent2">
                    <a:lumMod val="50000"/>
                  </a:schemeClr>
                </a:solidFill>
              </a:rPr>
              <a:t>премия</a:t>
            </a:r>
          </a:p>
          <a:p>
            <a:r>
              <a:rPr lang="ru-RU" sz="2000" b="1" dirty="0" smtClean="0">
                <a:solidFill>
                  <a:schemeClr val="accent2">
                    <a:lumMod val="50000"/>
                  </a:schemeClr>
                </a:solidFill>
              </a:rPr>
              <a:t> </a:t>
            </a:r>
            <a:r>
              <a:rPr lang="ru-RU" sz="2000" b="1" dirty="0">
                <a:solidFill>
                  <a:schemeClr val="accent2">
                    <a:lumMod val="50000"/>
                  </a:schemeClr>
                </a:solidFill>
              </a:rPr>
              <a:t>не столько ему, сколько всему русскому народу. </a:t>
            </a:r>
          </a:p>
        </p:txBody>
      </p:sp>
      <p:pic>
        <p:nvPicPr>
          <p:cNvPr id="6146" name="Picture 2" descr="&amp;Vcy; &amp;ncy;&amp;acy;&amp;chcy;&amp;acy;&amp;lcy;&amp;iecy; &amp;bcy;&amp;ycy;&amp;lcy;&amp;ocy; &amp;Scy;&amp;lcy;&amp;ocy;&amp;vcy;&amp;ocy;. &amp;ZHcy;&amp;ucy;&amp;rcy;&amp;ncy;&amp;acy;&amp;lcy; &amp;pcy;&amp;rcy;&amp;iecy;&amp;scy;&amp;scy;-&amp;scy;&amp;iecy;&amp;kcy;&amp;rcy;&amp;iecy;&amp;tcy;&amp;acy;&amp;rcy;&amp;yacy; &amp;Pcy;&amp;rcy;&amp;icy;&amp;acy;&amp;mcy;&amp;ucy;&amp;rcy;&amp;scy;&amp;kcy;&amp;ocy;&amp;jcy; &amp;mcy;&amp;icy;&amp;tcy;&amp;rcy;&amp;ocy;&amp;pcy;&amp;ocy;&amp;lcy;&amp;icy;&amp;icy; &amp;Ncy;&amp;acy;&amp;tcy;&amp;acy;&amp;lcy;&amp;softcy;&amp;icy; &amp;Gcy;&amp;acy;&amp;rcy;&amp;acy;&amp;iecy;&amp;vcy;&amp;ocy;&amp;jcy; &amp;Scy;&amp;tcy;&amp;rcy;&amp;acy;&amp;ncy;&amp;icy;&amp;tscy;&amp;acy;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51172"/>
            <a:ext cx="6120680" cy="29952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mp;Rcy;&amp;acy;&amp;zcy;&amp;vcy;&amp;icy;&amp;tcy;&amp;icy;&amp;iecy; &quot; &amp;Dcy;&amp;ocy;&amp;kcy;&amp;ucy;&amp;mcy;&amp;iecy;&amp;ncy;&amp;tcy;&amp;acy;&amp;lcy;&amp;softcy;&amp;ncy;&amp;ycy;&amp;iecy; &amp;fcy;&amp;icy;&amp;lcy;&amp;softcy;&amp;mcy;&amp;ycy;. &amp;Rcy;&amp;ucy;&amp;scy;&amp;scy;&amp;kcy;&amp;acy;&amp;yacy; &amp;icy; &amp;zcy;&amp;acy;&amp;rcy;&amp;ucy;&amp;bcy;&amp;iecy;&amp;zhcy;&amp;ncy;&amp;acy;&amp;yacy; &amp;dcy;&amp;ocy;&amp;kcy;&amp;ucy;&amp;mcy;&amp;iecy;&amp;ncy;&amp;tcy;&amp;acy;&amp;lcy;&amp;icy;&amp;scy;&amp;tcy;&amp;icy;&amp;kcy;&amp;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93" y="24978"/>
            <a:ext cx="3656807" cy="274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12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3" name="Прямоугольник 2"/>
          <p:cNvSpPr/>
          <p:nvPr/>
        </p:nvSpPr>
        <p:spPr>
          <a:xfrm>
            <a:off x="107504" y="1052736"/>
            <a:ext cx="6246440" cy="5016758"/>
          </a:xfrm>
          <a:prstGeom prst="rect">
            <a:avLst/>
          </a:prstGeom>
        </p:spPr>
        <p:txBody>
          <a:bodyPr wrap="square">
            <a:spAutoFit/>
          </a:bodyPr>
          <a:lstStyle/>
          <a:p>
            <a:r>
              <a:rPr lang="ru-RU" sz="2000" b="1" dirty="0">
                <a:solidFill>
                  <a:schemeClr val="accent2">
                    <a:lumMod val="50000"/>
                  </a:schemeClr>
                </a:solidFill>
              </a:rPr>
              <a:t>«Бунин – явление редчайшее</a:t>
            </a:r>
            <a:r>
              <a:rPr lang="ru-RU" sz="2000" b="1" dirty="0" smtClean="0">
                <a:solidFill>
                  <a:schemeClr val="accent2">
                    <a:lumMod val="50000"/>
                  </a:schemeClr>
                </a:solidFill>
              </a:rPr>
              <a:t>.</a:t>
            </a:r>
          </a:p>
          <a:p>
            <a:r>
              <a:rPr lang="ru-RU" sz="2000" b="1" dirty="0" smtClean="0">
                <a:solidFill>
                  <a:schemeClr val="accent2">
                    <a:lumMod val="50000"/>
                  </a:schemeClr>
                </a:solidFill>
              </a:rPr>
              <a:t> </a:t>
            </a:r>
            <a:r>
              <a:rPr lang="ru-RU" sz="2000" b="1" dirty="0">
                <a:solidFill>
                  <a:schemeClr val="accent2">
                    <a:lumMod val="50000"/>
                  </a:schemeClr>
                </a:solidFill>
              </a:rPr>
              <a:t>В нашей литературе, по языку </a:t>
            </a:r>
            <a:r>
              <a:rPr lang="ru-RU" sz="2000" b="1" dirty="0" smtClean="0">
                <a:solidFill>
                  <a:schemeClr val="accent2">
                    <a:lumMod val="50000"/>
                  </a:schemeClr>
                </a:solidFill>
              </a:rPr>
              <a:t>–</a:t>
            </a:r>
          </a:p>
          <a:p>
            <a:r>
              <a:rPr lang="ru-RU" sz="2000" b="1" dirty="0" smtClean="0">
                <a:solidFill>
                  <a:schemeClr val="accent2">
                    <a:lumMod val="50000"/>
                  </a:schemeClr>
                </a:solidFill>
              </a:rPr>
              <a:t> </a:t>
            </a:r>
            <a:r>
              <a:rPr lang="ru-RU" sz="2000" b="1" dirty="0">
                <a:solidFill>
                  <a:schemeClr val="accent2">
                    <a:lumMod val="50000"/>
                  </a:schemeClr>
                </a:solidFill>
              </a:rPr>
              <a:t>это та вершина, выше </a:t>
            </a:r>
            <a:r>
              <a:rPr lang="ru-RU" sz="2000" b="1" dirty="0" smtClean="0">
                <a:solidFill>
                  <a:schemeClr val="accent2">
                    <a:lumMod val="50000"/>
                  </a:schemeClr>
                </a:solidFill>
              </a:rPr>
              <a:t>которой</a:t>
            </a:r>
          </a:p>
          <a:p>
            <a:r>
              <a:rPr lang="ru-RU" sz="2000" b="1" dirty="0" smtClean="0">
                <a:solidFill>
                  <a:schemeClr val="accent2">
                    <a:lumMod val="50000"/>
                  </a:schemeClr>
                </a:solidFill>
              </a:rPr>
              <a:t> </a:t>
            </a:r>
            <a:r>
              <a:rPr lang="ru-RU" sz="2000" b="1" dirty="0">
                <a:solidFill>
                  <a:schemeClr val="accent2">
                    <a:lumMod val="50000"/>
                  </a:schemeClr>
                </a:solidFill>
              </a:rPr>
              <a:t>никому не подняться. </a:t>
            </a:r>
            <a:endParaRPr lang="ru-RU" sz="2000" b="1" dirty="0" smtClean="0">
              <a:solidFill>
                <a:schemeClr val="accent2">
                  <a:lumMod val="50000"/>
                </a:schemeClr>
              </a:solidFill>
            </a:endParaRPr>
          </a:p>
          <a:p>
            <a:r>
              <a:rPr lang="ru-RU" sz="2000" b="1" dirty="0">
                <a:solidFill>
                  <a:schemeClr val="accent2">
                    <a:lumMod val="50000"/>
                  </a:schemeClr>
                </a:solidFill>
              </a:rPr>
              <a:t/>
            </a:r>
            <a:br>
              <a:rPr lang="ru-RU" sz="2000" b="1" dirty="0">
                <a:solidFill>
                  <a:schemeClr val="accent2">
                    <a:lumMod val="50000"/>
                  </a:schemeClr>
                </a:solidFill>
              </a:rPr>
            </a:br>
            <a:r>
              <a:rPr lang="ru-RU" sz="2000" b="1" dirty="0">
                <a:solidFill>
                  <a:schemeClr val="accent2">
                    <a:lumMod val="50000"/>
                  </a:schemeClr>
                </a:solidFill>
              </a:rPr>
              <a:t>Сила Бунина ещё и в том, что ему </a:t>
            </a:r>
            <a:r>
              <a:rPr lang="ru-RU" sz="2000" b="1" dirty="0" smtClean="0">
                <a:solidFill>
                  <a:schemeClr val="accent2">
                    <a:lumMod val="50000"/>
                  </a:schemeClr>
                </a:solidFill>
              </a:rPr>
              <a:t>нельзя</a:t>
            </a:r>
          </a:p>
          <a:p>
            <a:r>
              <a:rPr lang="ru-RU" sz="2000" b="1" dirty="0" smtClean="0">
                <a:solidFill>
                  <a:schemeClr val="accent2">
                    <a:lumMod val="50000"/>
                  </a:schemeClr>
                </a:solidFill>
              </a:rPr>
              <a:t> </a:t>
            </a:r>
            <a:r>
              <a:rPr lang="ru-RU" sz="2000" b="1" dirty="0">
                <a:solidFill>
                  <a:schemeClr val="accent2">
                    <a:lumMod val="50000"/>
                  </a:schemeClr>
                </a:solidFill>
              </a:rPr>
              <a:t>подражать. И если можно у него учиться, </a:t>
            </a:r>
            <a:endParaRPr lang="ru-RU" sz="2000" b="1" dirty="0" smtClean="0">
              <a:solidFill>
                <a:schemeClr val="accent2">
                  <a:lumMod val="50000"/>
                </a:schemeClr>
              </a:solidFill>
            </a:endParaRPr>
          </a:p>
          <a:p>
            <a:r>
              <a:rPr lang="ru-RU" sz="2000" b="1" dirty="0" smtClean="0">
                <a:solidFill>
                  <a:schemeClr val="accent2">
                    <a:lumMod val="50000"/>
                  </a:schemeClr>
                </a:solidFill>
              </a:rPr>
              <a:t>то </a:t>
            </a:r>
            <a:r>
              <a:rPr lang="ru-RU" sz="2000" b="1" dirty="0">
                <a:solidFill>
                  <a:schemeClr val="accent2">
                    <a:lumMod val="50000"/>
                  </a:schemeClr>
                </a:solidFill>
              </a:rPr>
              <a:t>только любви к родной земле, </a:t>
            </a:r>
            <a:r>
              <a:rPr lang="ru-RU" sz="2000" b="1" dirty="0" smtClean="0">
                <a:solidFill>
                  <a:schemeClr val="accent2">
                    <a:lumMod val="50000"/>
                  </a:schemeClr>
                </a:solidFill>
              </a:rPr>
              <a:t>познанию</a:t>
            </a:r>
          </a:p>
          <a:p>
            <a:r>
              <a:rPr lang="ru-RU" sz="2000" b="1" dirty="0" smtClean="0">
                <a:solidFill>
                  <a:schemeClr val="accent2">
                    <a:lumMod val="50000"/>
                  </a:schemeClr>
                </a:solidFill>
              </a:rPr>
              <a:t> </a:t>
            </a:r>
            <a:r>
              <a:rPr lang="ru-RU" sz="2000" b="1" dirty="0">
                <a:solidFill>
                  <a:schemeClr val="accent2">
                    <a:lumMod val="50000"/>
                  </a:schemeClr>
                </a:solidFill>
              </a:rPr>
              <a:t>природы, удивительной способности </a:t>
            </a:r>
            <a:r>
              <a:rPr lang="ru-RU" sz="2000" b="1" dirty="0" smtClean="0">
                <a:solidFill>
                  <a:schemeClr val="accent2">
                    <a:lumMod val="50000"/>
                  </a:schemeClr>
                </a:solidFill>
              </a:rPr>
              <a:t>не</a:t>
            </a:r>
          </a:p>
          <a:p>
            <a:r>
              <a:rPr lang="ru-RU" sz="2000" b="1" dirty="0" smtClean="0">
                <a:solidFill>
                  <a:schemeClr val="accent2">
                    <a:lumMod val="50000"/>
                  </a:schemeClr>
                </a:solidFill>
              </a:rPr>
              <a:t> </a:t>
            </a:r>
            <a:r>
              <a:rPr lang="ru-RU" sz="2000" b="1" dirty="0">
                <a:solidFill>
                  <a:schemeClr val="accent2">
                    <a:lumMod val="50000"/>
                  </a:schemeClr>
                </a:solidFill>
              </a:rPr>
              <a:t>повторять никого и не перепевать себя, – это ведь тоже относится к эмигрантскому периоду. И самое главное – люди, русские люди, которых он знал, любил, с которыми не расставался и </a:t>
            </a:r>
            <a:r>
              <a:rPr lang="ru-RU" sz="2000" b="1" dirty="0" smtClean="0">
                <a:solidFill>
                  <a:schemeClr val="accent2">
                    <a:lumMod val="50000"/>
                  </a:schemeClr>
                </a:solidFill>
              </a:rPr>
              <a:t>отставил</a:t>
            </a:r>
          </a:p>
          <a:p>
            <a:r>
              <a:rPr lang="ru-RU" sz="2000" b="1" dirty="0" smtClean="0">
                <a:solidFill>
                  <a:schemeClr val="accent2">
                    <a:lumMod val="50000"/>
                  </a:schemeClr>
                </a:solidFill>
              </a:rPr>
              <a:t> </a:t>
            </a:r>
            <a:r>
              <a:rPr lang="ru-RU" sz="2000" b="1" dirty="0">
                <a:solidFill>
                  <a:schemeClr val="accent2">
                    <a:lumMod val="50000"/>
                  </a:schemeClr>
                </a:solidFill>
              </a:rPr>
              <a:t>нам в наследство» . </a:t>
            </a:r>
            <a:br>
              <a:rPr lang="ru-RU" sz="2000" b="1" dirty="0">
                <a:solidFill>
                  <a:schemeClr val="accent2">
                    <a:lumMod val="50000"/>
                  </a:schemeClr>
                </a:solidFill>
              </a:rPr>
            </a:br>
            <a:r>
              <a:rPr lang="ru-RU" sz="2000" b="1" dirty="0">
                <a:solidFill>
                  <a:schemeClr val="accent2">
                    <a:lumMod val="50000"/>
                  </a:schemeClr>
                </a:solidFill>
              </a:rPr>
              <a:t/>
            </a:r>
            <a:br>
              <a:rPr lang="ru-RU" sz="2000" b="1" dirty="0">
                <a:solidFill>
                  <a:schemeClr val="accent2">
                    <a:lumMod val="50000"/>
                  </a:schemeClr>
                </a:solidFill>
              </a:rPr>
            </a:br>
            <a:r>
              <a:rPr lang="ru-RU" sz="2000" b="1" dirty="0" smtClean="0">
                <a:solidFill>
                  <a:schemeClr val="accent2">
                    <a:lumMod val="50000"/>
                  </a:schemeClr>
                </a:solidFill>
              </a:rPr>
              <a:t>                                                                    С</a:t>
            </a:r>
            <a:r>
              <a:rPr lang="ru-RU" sz="2000" b="1" dirty="0">
                <a:solidFill>
                  <a:schemeClr val="accent2">
                    <a:lumMod val="50000"/>
                  </a:schemeClr>
                </a:solidFill>
              </a:rPr>
              <a:t>. А. Воронин </a:t>
            </a:r>
          </a:p>
        </p:txBody>
      </p:sp>
      <p:pic>
        <p:nvPicPr>
          <p:cNvPr id="6" name="Picture 2" descr="&amp;Rcy;&amp;ocy;&amp;dcy;&amp;icy;&amp;lcy;&amp;scy;&amp;yacy; &amp;Icy;&amp;vcy;&amp;acy;&amp;ncy; &amp;Bcy;&amp;ucy;&amp;ncy;&amp;icy;&amp;ncy; Brick - &amp;zhcy;&amp;ucy;&amp;rcy;&amp;ncy;&amp;acy;&amp;lcy; &amp;ocy; &amp;ncy;&amp;acy;&amp;scy;&amp;tcy;&amp;ocy;&amp;yacy;&amp;shchcy;&amp;iecy;&amp;mcy; &amp;icy;&amp;scy;&amp;kcy;&amp;ucy;&amp;scy;&amp;scy;&amp;tcy;&amp;v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980728"/>
            <a:ext cx="3225908"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20935"/>
            <a:ext cx="8712968" cy="954107"/>
          </a:xfrm>
          <a:prstGeom prst="rect">
            <a:avLst/>
          </a:prstGeom>
        </p:spPr>
        <p:txBody>
          <a:bodyPr wrap="square">
            <a:spAutoFit/>
          </a:bodyPr>
          <a:lstStyle/>
          <a:p>
            <a:r>
              <a:rPr lang="ru-RU" sz="2800" b="1" dirty="0">
                <a:solidFill>
                  <a:schemeClr val="accent6">
                    <a:lumMod val="40000"/>
                    <a:lumOff val="60000"/>
                  </a:schemeClr>
                </a:solidFill>
              </a:rPr>
              <a:t>Иван Алексеевич Бунин – русский поэт и прозаик, лауреат Нобелевской премии по литературе.</a:t>
            </a:r>
          </a:p>
        </p:txBody>
      </p:sp>
    </p:spTree>
    <p:extLst>
      <p:ext uri="{BB962C8B-B14F-4D97-AF65-F5344CB8AC3E}">
        <p14:creationId xmlns:p14="http://schemas.microsoft.com/office/powerpoint/2010/main" val="221640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3" name="Прямоугольник 2"/>
          <p:cNvSpPr/>
          <p:nvPr/>
        </p:nvSpPr>
        <p:spPr>
          <a:xfrm>
            <a:off x="539552" y="476672"/>
            <a:ext cx="4572000" cy="3046988"/>
          </a:xfrm>
          <a:prstGeom prst="rect">
            <a:avLst/>
          </a:prstGeom>
        </p:spPr>
        <p:txBody>
          <a:bodyPr>
            <a:spAutoFit/>
          </a:bodyPr>
          <a:lstStyle/>
          <a:p>
            <a:r>
              <a:rPr lang="ru-RU" sz="2400" b="1" dirty="0">
                <a:solidFill>
                  <a:schemeClr val="accent2">
                    <a:lumMod val="50000"/>
                  </a:schemeClr>
                </a:solidFill>
              </a:rPr>
              <a:t>Иван Алексеевич Бунин появился на свет 22 октября 1870 года в воронежском поместье своей семьи. </a:t>
            </a:r>
            <a:r>
              <a:rPr lang="ru-RU" sz="2400" b="1" dirty="0">
                <a:solidFill>
                  <a:schemeClr val="accent6">
                    <a:lumMod val="50000"/>
                  </a:schemeClr>
                </a:solidFill>
              </a:rPr>
              <a:t>Отец, Алексей Николаевич, был офицером,</a:t>
            </a:r>
            <a:r>
              <a:rPr lang="ru-RU" sz="2400" b="1" dirty="0">
                <a:solidFill>
                  <a:schemeClr val="accent2">
                    <a:lumMod val="50000"/>
                  </a:schemeClr>
                </a:solidFill>
              </a:rPr>
              <a:t> принимал участие в обороне Севастополя во время Крымской войны.</a:t>
            </a:r>
          </a:p>
        </p:txBody>
      </p:sp>
      <p:pic>
        <p:nvPicPr>
          <p:cNvPr id="6" name="Picture 6" descr="&amp;Acy;.&amp;Ncy;. &amp;Bcy;&amp;ucy;&amp;ncy;&amp;icy;&amp;ncy;&amp;acy; - &amp;ocy;&amp;tcy;&amp;iecy;&amp;tscy; &amp;pcy;&amp;icy;&amp;scy;&amp;acy;&amp;tcy;&amp;iecy;&amp;lcy;&amp;yacy; - &amp;Mcy;&amp;icy;&amp;khcy;&amp;acy;&amp;icy;&amp;lcy; &amp;Vcy;&amp;yacy;&amp;chcy;&amp;iecy;&amp;scy;&amp;lcy;&amp;acy;&amp;vcy;&amp;ocy;&amp;vcy;&amp;icy;&amp;chcy; &amp;CHcy;&amp;icy;&amp;kcy;&amp;icy;&amp;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528" y="126983"/>
            <a:ext cx="2786930" cy="3790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mp;Fcy;&amp;rcy;&amp;acy;&amp;gcy;&amp;mcy;&amp;iecy;&amp;ncy;&amp;tcy; &amp;pcy;&amp;acy;&amp;ncy;&amp;ocy;&amp;rcy;&amp;acy;&amp;mcy;&amp;icy; &quot;&amp;Ocy;&amp;bcy;&amp;ocy;&amp;rcy;&amp;ocy;&amp;ncy;&amp;acy; &amp;Scy;&amp;iecy;&amp;vcy;&amp;acy;&amp;scy;&amp;tcy;&amp;ocy;&amp;pcy;&amp;ocy;&amp;lcy;&amp;yacy; 1854-1855 &amp;rcy;&amp;rcy;.&quot; / &amp;Scy;&amp;iecy;&amp;vcy;&amp;acy;&amp;scy;&amp;tcy;&amp;ocy;&amp;pcy;&amp;ocy;&amp;lcy;&amp;softcy; &amp;Mcy;&amp;iukcy;&amp;scy;&amp;tcy;&amp;ocy; / : &amp;fcy;&amp;ocy;&amp;tcy;&amp;ocy;&amp;gcy;&amp;rcy;&amp;acy;&amp;fcy;&amp;iukcy;&amp;yicy; &amp;Ucy;&amp;kcy;&amp;rcy;&amp;acy;&amp;yicy;&amp;ncy;&amp;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05064"/>
            <a:ext cx="864096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09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20534" y="4653136"/>
            <a:ext cx="8869238" cy="1631216"/>
          </a:xfrm>
          <a:prstGeom prst="rect">
            <a:avLst/>
          </a:prstGeom>
        </p:spPr>
        <p:txBody>
          <a:bodyPr wrap="square">
            <a:spAutoFit/>
          </a:bodyPr>
          <a:lstStyle/>
          <a:p>
            <a:r>
              <a:rPr lang="ru-RU" sz="2000" b="1" dirty="0">
                <a:solidFill>
                  <a:schemeClr val="accent6">
                    <a:lumMod val="50000"/>
                  </a:schemeClr>
                </a:solidFill>
              </a:rPr>
              <a:t>Мать - Людмила Александровна Чубарова. </a:t>
            </a:r>
            <a:r>
              <a:rPr lang="ru-RU" sz="2000" b="1" dirty="0">
                <a:solidFill>
                  <a:schemeClr val="accent2">
                    <a:lumMod val="50000"/>
                  </a:schemeClr>
                </a:solidFill>
              </a:rPr>
              <a:t>Вскоре после рождения Ивана семья перебралась в Орловскую губернию, где и прошло детство будущего писателя. Он не смог получить систематического образования, что очень огорчало его всю жизнь. Тем не менее, Иван рос смышленым мальчиком, рано научился читать, всегда отличался очень хорошо развитой фантазией.</a:t>
            </a:r>
          </a:p>
        </p:txBody>
      </p:sp>
      <p:pic>
        <p:nvPicPr>
          <p:cNvPr id="4" name="Picture 4" descr="&amp;Lcy;. &amp;Acy;. &amp;Bcy;&amp;ucy;&amp;ncy;&amp;icy;&amp;ncy;&amp;acy; - &amp;mcy;&amp;acy;&amp;tcy;&amp;softcy; &amp;pcy;&amp;icy;&amp;scy;&amp;acy;&amp;tcy;&amp;iecy;&amp;lcy;&amp;yacy; - &amp;Mcy;&amp;icy;&amp;khcy;&amp;acy;&amp;icy;&amp;lcy; &amp;Vcy;&amp;yacy;&amp;chcy;&amp;iecy;&amp;scy;&amp;lcy;&amp;acy;&amp;vcy;&amp;ocy;&amp;vcy;&amp;icy;&amp;chcy; &amp;CHcy;&amp;icy;&amp;kcy;&amp;icy;&amp;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81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p;Dcy;&amp;mcy;&amp;icy;&amp;tcy;&amp;rcy;&amp;icy;&amp;jcy; &amp;pcy;&amp;rcy;&amp;ocy;&amp;scy;&amp;tcy;&amp;ocy; &amp;fcy;&amp;ocy;&amp;tcy;&amp;ocy; - &amp;Dcy;&amp;ocy;&amp;mcy; &amp;Bcy;&amp;ucy;&amp;ncy;&amp;icy;&amp;ncy;&amp;acy; &amp;vcy;&amp;chcy;&amp;iecy;&amp;rcy;&amp;acy; &amp;Pcy;&amp;rcy;&amp;acy;&amp;vcy;&amp;ocy;&amp;scy;&amp;lcy;&amp;acy;&amp;vcy;&amp;ncy;&amp;ycy;&amp;iecy; &amp;zcy;&amp;ncy;&amp;acy;&amp;kcy;&amp;ocy;&amp;mcy;&amp;scy;&amp;tcy;&amp;vcy;&amp;acy; - &amp;Pcy;&amp;rcy;&amp;acy;&amp;vcy;&amp;ocy;&amp;scy;&amp;lcy;&amp;acy;&amp;vcy;&amp;ncy;&amp;acy;&amp;yacy; &amp;Scy;&amp;ocy;&amp;tscy;&amp;icy;&amp;acy;&amp;lcy;&amp;softcy;&amp;ncy;&amp;acy;&amp;yacy; &amp;Scy;&amp;iecy;&amp;tcy;&amp;soft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5" y="0"/>
            <a:ext cx="6503240" cy="455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09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206817" y="3933056"/>
            <a:ext cx="8808913" cy="2862322"/>
          </a:xfrm>
          <a:prstGeom prst="rect">
            <a:avLst/>
          </a:prstGeom>
        </p:spPr>
        <p:txBody>
          <a:bodyPr wrap="square">
            <a:spAutoFit/>
          </a:bodyPr>
          <a:lstStyle/>
          <a:p>
            <a:r>
              <a:rPr lang="ru-RU" sz="2000" b="1" dirty="0">
                <a:solidFill>
                  <a:schemeClr val="accent2">
                    <a:lumMod val="75000"/>
                  </a:schemeClr>
                </a:solidFill>
              </a:rPr>
              <a:t>В 1881 году Бунин поступил в Елецкую гимназию</a:t>
            </a:r>
            <a:r>
              <a:rPr lang="ru-RU" sz="2000" b="1" dirty="0">
                <a:solidFill>
                  <a:schemeClr val="accent2">
                    <a:lumMod val="50000"/>
                  </a:schemeClr>
                </a:solidFill>
              </a:rPr>
              <a:t>, где смог проучиться только пять лет. У семьи разоренных дворян просто не хватило денег на окончание обучения. Иван вернулся домой, чтобы уже самостоятельно завершить гимназический курс. </a:t>
            </a:r>
            <a:r>
              <a:rPr lang="ru-RU" sz="2000" b="1" dirty="0">
                <a:solidFill>
                  <a:schemeClr val="accent2">
                    <a:lumMod val="75000"/>
                  </a:schemeClr>
                </a:solidFill>
              </a:rPr>
              <a:t>В 1887 году, когда Ивану было 17 лет, он начал публиковать свои первые стихи. </a:t>
            </a:r>
            <a:r>
              <a:rPr lang="ru-RU" sz="2000" b="1" dirty="0">
                <a:solidFill>
                  <a:schemeClr val="accent2">
                    <a:lumMod val="50000"/>
                  </a:schemeClr>
                </a:solidFill>
              </a:rPr>
              <a:t>В 1889 году началась работа в газете «Орловский вестник», куда Бунин был принят на должность корректора. Вскоре он познакомился с сотрудницей издания Варварой Пащенко. Родители девушки не хотели давать согласия на их брак, поэтому в </a:t>
            </a:r>
            <a:r>
              <a:rPr lang="ru-RU" sz="2000" b="1" dirty="0">
                <a:solidFill>
                  <a:schemeClr val="accent2">
                    <a:lumMod val="75000"/>
                  </a:schemeClr>
                </a:solidFill>
              </a:rPr>
              <a:t>1892 году втайне от всех Иван и Варвара переехали в Полтаву.</a:t>
            </a:r>
          </a:p>
        </p:txBody>
      </p:sp>
      <p:pic>
        <p:nvPicPr>
          <p:cNvPr id="3074" name="Picture 2" descr="&amp;ncy;&amp;ocy;&amp;vcy;&amp;ycy;&amp;iecy; &amp;zcy;&amp;acy;&amp;pcy;&amp;icy;&amp;scy;&amp;icy; &amp;IEcy;&amp;lcy;&amp;iecy;&amp;tscy;&amp;kcy;&amp;acy;&amp;yacy; &amp;zcy;&amp;iecy;&amp;mcy;&amp;lcy;&amp;yacy; - Par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419"/>
            <a:ext cx="7848872"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49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107504" y="188640"/>
            <a:ext cx="8784976" cy="2677656"/>
          </a:xfrm>
          <a:prstGeom prst="rect">
            <a:avLst/>
          </a:prstGeom>
        </p:spPr>
        <p:txBody>
          <a:bodyPr wrap="square">
            <a:spAutoFit/>
          </a:bodyPr>
          <a:lstStyle/>
          <a:p>
            <a:r>
              <a:rPr lang="ru-RU" sz="2400" b="1" dirty="0">
                <a:solidFill>
                  <a:schemeClr val="accent4">
                    <a:lumMod val="50000"/>
                  </a:schemeClr>
                </a:solidFill>
              </a:rPr>
              <a:t>В 1895 году Бунин познакомился с Антоном Чеховым</a:t>
            </a:r>
            <a:r>
              <a:rPr lang="ru-RU" sz="2400" b="1" dirty="0">
                <a:solidFill>
                  <a:schemeClr val="accent6">
                    <a:lumMod val="20000"/>
                    <a:lumOff val="80000"/>
                  </a:schemeClr>
                </a:solidFill>
              </a:rPr>
              <a:t>, с которым до этого довольно длительное время вел переписку. Этот год стал переломным в жизни Ивана. Начинаются знакомства со многими известными художниками, поэтами, прозаиками. </a:t>
            </a:r>
            <a:r>
              <a:rPr lang="ru-RU" sz="2400" b="1" dirty="0" smtClean="0">
                <a:solidFill>
                  <a:schemeClr val="accent6">
                    <a:lumMod val="20000"/>
                    <a:lumOff val="80000"/>
                  </a:schemeClr>
                </a:solidFill>
              </a:rPr>
              <a:t>К </a:t>
            </a:r>
            <a:r>
              <a:rPr lang="ru-RU" sz="2400" b="1" dirty="0">
                <a:solidFill>
                  <a:schemeClr val="accent6">
                    <a:lumMod val="20000"/>
                    <a:lumOff val="80000"/>
                  </a:schemeClr>
                </a:solidFill>
              </a:rPr>
              <a:t>тому времени произошли значительные перемены и в личной жизни Бунина. </a:t>
            </a:r>
            <a:r>
              <a:rPr lang="ru-RU" sz="2400" b="1" dirty="0">
                <a:solidFill>
                  <a:schemeClr val="accent4">
                    <a:lumMod val="50000"/>
                  </a:schemeClr>
                </a:solidFill>
              </a:rPr>
              <a:t>В 1899 году он женился на Анне </a:t>
            </a:r>
            <a:r>
              <a:rPr lang="ru-RU" sz="2400" b="1" dirty="0" err="1">
                <a:solidFill>
                  <a:schemeClr val="accent4">
                    <a:lumMod val="50000"/>
                  </a:schemeClr>
                </a:solidFill>
              </a:rPr>
              <a:t>Цакни</a:t>
            </a:r>
            <a:r>
              <a:rPr lang="ru-RU" sz="2400" b="1" dirty="0">
                <a:solidFill>
                  <a:schemeClr val="accent4">
                    <a:lumMod val="50000"/>
                  </a:schemeClr>
                </a:solidFill>
              </a:rPr>
              <a:t>, которая родила ему ребенка.</a:t>
            </a:r>
          </a:p>
        </p:txBody>
      </p:sp>
      <p:pic>
        <p:nvPicPr>
          <p:cNvPr id="4098" name="Picture 2" descr="&amp;CHcy;&amp;iecy;&amp;khcy;&amp;ocy;&amp;vcy; &amp;Acy;&amp;ncy;&amp;tcy;&amp;ocy;&amp;ncy; &amp;Pcy;&amp;acy;&amp;vcy;&amp;lcy;&amp;ocy;&amp;vcy;&amp;icy;&amp;chcy;: &amp;Fcy;&amp;ocy;&amp;tcy;&amp;ocy;&amp;gcy;&amp;acy;&amp;lcy;&amp;iecy;&amp;rcy;&amp;iecy;&amp;y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996952"/>
            <a:ext cx="6772275" cy="35615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p;Gcy;&amp;rcy;&amp;ucy;&amp;pcy;&amp;pcy;&amp;acy;: &amp;Vcy;&amp;scy;&amp;iecy; &amp;scy;&amp;acy;&amp;mcy;&amp;ocy;&amp;iecy; &amp;Icy;&amp;ncy;&amp;tcy;&amp;iecy;&amp;rcy;&amp;iecy;&amp;scy;&amp;ncy;&amp;ocy;&amp;iecy; &amp;icy; &amp;Kcy;&amp;rcy;&amp;acy;&amp;scy;&amp;icy;&amp;vcy;&amp;o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 y="2996952"/>
            <a:ext cx="28575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4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060" cy="6858000"/>
          </a:xfrm>
          <a:prstGeom prst="rect">
            <a:avLst/>
          </a:prstGeom>
        </p:spPr>
      </p:pic>
      <p:sp>
        <p:nvSpPr>
          <p:cNvPr id="2" name="Прямоугольник 1"/>
          <p:cNvSpPr/>
          <p:nvPr/>
        </p:nvSpPr>
        <p:spPr>
          <a:xfrm>
            <a:off x="91805" y="4661245"/>
            <a:ext cx="8928992" cy="2246769"/>
          </a:xfrm>
          <a:prstGeom prst="rect">
            <a:avLst/>
          </a:prstGeom>
        </p:spPr>
        <p:txBody>
          <a:bodyPr wrap="square">
            <a:spAutoFit/>
          </a:bodyPr>
          <a:lstStyle/>
          <a:p>
            <a:r>
              <a:rPr lang="ru-RU" sz="2000" b="1" dirty="0">
                <a:solidFill>
                  <a:schemeClr val="accent2">
                    <a:lumMod val="50000"/>
                  </a:schemeClr>
                </a:solidFill>
              </a:rPr>
              <a:t>В 1900 году был издан первый рассказ Бунина под названием «Антоновские яблоки», который позже стал хрестоматийным. В 1901 году последовал сборник «Листопад», а уже </a:t>
            </a:r>
            <a:r>
              <a:rPr lang="ru-RU" sz="2000" b="1" dirty="0">
                <a:solidFill>
                  <a:schemeClr val="accent6">
                    <a:lumMod val="50000"/>
                  </a:schemeClr>
                </a:solidFill>
              </a:rPr>
              <a:t>в 1903 году писателю была присуждена Пушкинская премия.</a:t>
            </a:r>
            <a:r>
              <a:rPr lang="ru-RU" sz="2000" b="1" dirty="0">
                <a:solidFill>
                  <a:schemeClr val="accent2">
                    <a:lumMod val="50000"/>
                  </a:schemeClr>
                </a:solidFill>
              </a:rPr>
              <a:t> В это время Бунин много путешествует, бывает во Франции, Италии. Константинополе, на Кавказе. В 1906 году состоялось знакомство с </a:t>
            </a:r>
            <a:r>
              <a:rPr lang="ru-RU" sz="2000" b="1" dirty="0" err="1">
                <a:solidFill>
                  <a:schemeClr val="accent2">
                    <a:lumMod val="50000"/>
                  </a:schemeClr>
                </a:solidFill>
              </a:rPr>
              <a:t>Веpой</a:t>
            </a:r>
            <a:r>
              <a:rPr lang="ru-RU" sz="2000" b="1" dirty="0">
                <a:solidFill>
                  <a:schemeClr val="accent2">
                    <a:lumMod val="50000"/>
                  </a:schemeClr>
                </a:solidFill>
              </a:rPr>
              <a:t> </a:t>
            </a:r>
            <a:r>
              <a:rPr lang="ru-RU" sz="2000" b="1" dirty="0" err="1">
                <a:solidFill>
                  <a:schemeClr val="accent2">
                    <a:lumMod val="50000"/>
                  </a:schemeClr>
                </a:solidFill>
              </a:rPr>
              <a:t>Муpомцевой</a:t>
            </a:r>
            <a:r>
              <a:rPr lang="ru-RU" sz="2000" b="1" dirty="0">
                <a:solidFill>
                  <a:schemeClr val="accent2">
                    <a:lumMod val="50000"/>
                  </a:schemeClr>
                </a:solidFill>
              </a:rPr>
              <a:t>, с которой в апреле следующего года писатель отправился в новое путешествие, - в этот раз на восток.</a:t>
            </a:r>
          </a:p>
        </p:txBody>
      </p:sp>
      <p:pic>
        <p:nvPicPr>
          <p:cNvPr id="5122" name="Picture 2" descr="&amp;Kcy; 60-&amp;lcy;&amp;iecy;&amp;tcy;&amp;icy;&amp;yucy; &amp;scy;&amp;ocy; &amp;dcy;&amp;ncy;&amp;yacy; &amp;scy;&amp;mcy;&amp;iecy;&amp;rcy;&amp;tcy;&amp;icy; &amp;Icy;. &amp;Acy;. &amp;Bcy;&amp;ucy;&amp;ncy;&amp;icy;&amp;ncy;&amp;acy; Russian newspaper KSTATI, San Francisco, California, USA. &amp;Rcy;&amp;ucy;&amp;scy;&amp;scy;&amp;kcy;&amp;acy;&amp;yacy; &amp;gcy;&amp;acy;&amp;zcy;&amp;iecy;&amp;tcy;&amp;acy; &amp;Kcy;&amp;Scy;&amp;Tcy;&amp;Acy;&amp;Tcy;&amp;Icy;, &amp;Scy;&amp;acy;&amp;ncy;-&amp;Fcy;&amp;rcy;&amp;acy;&amp;ncy;&amp;ts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 y="0"/>
            <a:ext cx="4762500" cy="46482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uot;&amp;Pcy;&amp;rcy;&amp;ocy; &amp;ecy;&amp;tcy;&amp;ocy;&quot; &amp;lcy;&amp;ucy;&amp;chcy;&amp;shcy;&amp;iecy; &amp;ucy;&amp;zcy;&amp;ncy;&amp;acy;&amp;tcy;&amp;softcy; &amp;ocy;&amp;tcy; &amp;Bcy;&amp;ucy;&amp;ncy;&amp;icy;&amp;ncy;&amp;acy; - &amp;Lcy;&amp;icy;&amp;tcy;&amp;fcy;&amp;ocy;&amp;ncy;&amp;dcy; - &amp;Gcy;&amp;acy;&amp;zcy;&amp;iecy;&amp;tcy;&amp;acy; &quot;&amp;Kcy;&amp;ucy;&amp;lcy;&amp;softcy;&amp;tcy;&amp;ucy;&amp;rcy;&amp;ac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115" y="79375"/>
            <a:ext cx="4194941" cy="284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4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 y="0"/>
            <a:ext cx="9166060" cy="6858000"/>
          </a:xfrm>
          <a:prstGeom prst="rect">
            <a:avLst/>
          </a:prstGeom>
        </p:spPr>
      </p:pic>
      <p:sp>
        <p:nvSpPr>
          <p:cNvPr id="2" name="Прямоугольник 1"/>
          <p:cNvSpPr/>
          <p:nvPr/>
        </p:nvSpPr>
        <p:spPr>
          <a:xfrm>
            <a:off x="190542" y="4149080"/>
            <a:ext cx="8784976" cy="2246769"/>
          </a:xfrm>
          <a:prstGeom prst="rect">
            <a:avLst/>
          </a:prstGeom>
        </p:spPr>
        <p:txBody>
          <a:bodyPr wrap="square">
            <a:spAutoFit/>
          </a:bodyPr>
          <a:lstStyle/>
          <a:p>
            <a:r>
              <a:rPr lang="ru-RU" sz="2000" b="1" dirty="0" smtClean="0">
                <a:solidFill>
                  <a:schemeClr val="accent6">
                    <a:lumMod val="50000"/>
                  </a:schemeClr>
                </a:solidFill>
              </a:rPr>
              <a:t>В 1909 году Бунину вновь была присуждена Пушкинская премия</a:t>
            </a:r>
            <a:r>
              <a:rPr lang="ru-RU" sz="2000" b="1" dirty="0" smtClean="0">
                <a:solidFill>
                  <a:schemeClr val="accent2">
                    <a:lumMod val="50000"/>
                  </a:schemeClr>
                </a:solidFill>
              </a:rPr>
              <a:t>. </a:t>
            </a:r>
            <a:r>
              <a:rPr lang="ru-RU" sz="2000" b="1" dirty="0">
                <a:solidFill>
                  <a:schemeClr val="accent2">
                    <a:lumMod val="50000"/>
                  </a:schemeClr>
                </a:solidFill>
              </a:rPr>
              <a:t>В том же году писатель стал почётным академиком Санкт-Петербургской академии наук. Весной 1917 года Бунин с женой на некоторое время переехал в именье Васильевское, что в Орловской губернии, а осенью вернулся в Москву. Вскоре революционные события вынудили писателя с женой бежать из России. Их путь пролегал через Киев, Одессу, Белград, Константинополь… </a:t>
            </a:r>
            <a:r>
              <a:rPr lang="ru-RU" sz="2000" b="1" dirty="0">
                <a:solidFill>
                  <a:schemeClr val="accent6">
                    <a:lumMod val="50000"/>
                  </a:schemeClr>
                </a:solidFill>
              </a:rPr>
              <a:t>В марте 1920 года они приехали в Париж.</a:t>
            </a:r>
          </a:p>
        </p:txBody>
      </p:sp>
      <p:pic>
        <p:nvPicPr>
          <p:cNvPr id="6146" name="Picture 2" descr="&amp;ZHcy;&amp;icy;&amp;zcy;&amp;ncy;&amp;softcy; &amp;Bcy;&amp;ucy;&amp;ncy;&amp;icy;&amp;n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773" y="247023"/>
            <a:ext cx="4687154" cy="39020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8+) A&amp;scy;te de Sabotage &quot; Blog Archive &quot; &amp;Dcy;&amp;ucy;&amp;ecy;&amp;tcy; &amp;dcy;&amp;lcy;&amp;icy;&amp;ncy;&amp;ocy;&amp;yucy; &amp;vcy; &amp;zhcy;&amp;icy;&amp;zcy;&amp;ncy;&amp;soft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4388"/>
            <a:ext cx="2664296" cy="407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49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315</TotalTime>
  <Words>1340</Words>
  <Application>Microsoft Office PowerPoint</Application>
  <PresentationFormat>Экран (4:3)</PresentationFormat>
  <Paragraphs>102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Наденька</dc:creator>
  <cp:lastModifiedBy>Admin</cp:lastModifiedBy>
  <cp:revision>33</cp:revision>
  <dcterms:created xsi:type="dcterms:W3CDTF">2015-01-31T17:05:29Z</dcterms:created>
  <dcterms:modified xsi:type="dcterms:W3CDTF">2016-02-02T13:03:00Z</dcterms:modified>
</cp:coreProperties>
</file>