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21A2-71F0-4974-AB2E-6DC16E9305B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B087-44B6-45EC-9D90-A298A6117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21A2-71F0-4974-AB2E-6DC16E9305B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B087-44B6-45EC-9D90-A298A6117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21A2-71F0-4974-AB2E-6DC16E9305B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B087-44B6-45EC-9D90-A298A6117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21A2-71F0-4974-AB2E-6DC16E9305B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B087-44B6-45EC-9D90-A298A6117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21A2-71F0-4974-AB2E-6DC16E9305B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B087-44B6-45EC-9D90-A298A6117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21A2-71F0-4974-AB2E-6DC16E9305B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B087-44B6-45EC-9D90-A298A6117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21A2-71F0-4974-AB2E-6DC16E9305B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B087-44B6-45EC-9D90-A298A6117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21A2-71F0-4974-AB2E-6DC16E9305B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B087-44B6-45EC-9D90-A298A6117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21A2-71F0-4974-AB2E-6DC16E9305B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B087-44B6-45EC-9D90-A298A6117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21A2-71F0-4974-AB2E-6DC16E9305B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B087-44B6-45EC-9D90-A298A6117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21A2-71F0-4974-AB2E-6DC16E9305B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B087-44B6-45EC-9D90-A298A6117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021A2-71F0-4974-AB2E-6DC16E9305B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8B087-44B6-45EC-9D90-A298A6117D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0.jpeg"/><Relationship Id="rId4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3.jpe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slide" Target="slide1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53/13463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3621" cy="6858000"/>
          </a:xfrm>
          <a:prstGeom prst="rect">
            <a:avLst/>
          </a:prstGeom>
          <a:noFill/>
        </p:spPr>
      </p:pic>
      <p:pic>
        <p:nvPicPr>
          <p:cNvPr id="1028" name="Picture 4" descr="http://sochineniye.ru/wp-content/uploads/2014/02/Golden_autum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57166"/>
            <a:ext cx="6286544" cy="41948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5357826"/>
            <a:ext cx="2854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И. </a:t>
            </a:r>
            <a:r>
              <a:rPr lang="ru-RU" dirty="0" smtClean="0"/>
              <a:t>Левитан “Золотая </a:t>
            </a:r>
            <a:r>
              <a:rPr lang="ru-RU" dirty="0"/>
              <a:t>осень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forests_4"/>
          <p:cNvPicPr>
            <a:picLocks noChangeAspect="1" noChangeArrowheads="1"/>
          </p:cNvPicPr>
          <p:nvPr/>
        </p:nvPicPr>
        <p:blipFill>
          <a:blip r:embed="rId3">
            <a:lum bright="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916238" y="404813"/>
            <a:ext cx="5832475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>
                <a:latin typeface="Monotype Corsiva" pitchFamily="66" charset="0"/>
              </a:rPr>
              <a:t>С августа 1912 г. живет в Москве, работает в лавке, потом в типографии Сытина. Учился на историко-философском отделении Московского городского Народного университета им. Шанявского, не закончил. В конце 1913 года сближается с Суриковским литературно-музыкальным кружком, избирается в редакционную комиссию. С 1914 г. публикует стихи в детских журналах «Мирок», «Проталинка», «Доброе утро».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60350"/>
            <a:ext cx="214312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573463"/>
            <a:ext cx="21605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22437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блок"/>
          <p:cNvPicPr>
            <a:picLocks noChangeAspect="1" noChangeArrowheads="1"/>
          </p:cNvPicPr>
          <p:nvPr/>
        </p:nvPicPr>
        <p:blipFill>
          <a:blip r:embed="rId3"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7852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В 1915 году Есенин приезжает в Петроград, </a:t>
            </a:r>
            <a:r>
              <a:rPr lang="ru-RU" sz="2800" b="1">
                <a:latin typeface="Monotype Corsiva" pitchFamily="66" charset="0"/>
                <a:hlinkClick r:id="rId4" action="ppaction://hlinksldjump"/>
              </a:rPr>
              <a:t>встречается с Блоком, </a:t>
            </a:r>
            <a:r>
              <a:rPr lang="ru-RU" sz="2800" b="1">
                <a:latin typeface="Monotype Corsiva" pitchFamily="66" charset="0"/>
              </a:rPr>
              <a:t>который оценил «свежие, чистые, голосистые» стихи «талантливого крестьянского поэта-самородка», помог ему, познакомил с писателями и издателями. Осенью 1915 г. он входит в литературную группу «Краса» и литературно-художественное общество «Страда».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924175"/>
            <a:ext cx="2949575" cy="3313113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59113" y="6237288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Monotype Corsiva" pitchFamily="66" charset="0"/>
              </a:rPr>
              <a:t>А. А. Блок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Monotype Corsiva" pitchFamily="66" charset="0"/>
              </a:rPr>
              <a:t>Фотография. 1916</a:t>
            </a:r>
          </a:p>
        </p:txBody>
      </p:sp>
    </p:spTree>
    <p:custDataLst>
      <p:tags r:id="rId1"/>
    </p:custDataLst>
  </p:cSld>
  <p:clrMapOvr>
    <a:masterClrMapping/>
  </p:clrMapOvr>
  <p:transition spd="slow" advTm="20453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forests_2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288463" cy="70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66725" y="504825"/>
            <a:ext cx="8208963" cy="5732463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С. Есенин. Записка </a:t>
            </a:r>
            <a:r>
              <a:rPr lang="ru-RU" sz="2800" b="1" i="1">
                <a:latin typeface="Monotype Corsiva" pitchFamily="66" charset="0"/>
              </a:rPr>
              <a:t>А. Блоку: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latin typeface="Monotype Corsiva" pitchFamily="66" charset="0"/>
              </a:rPr>
              <a:t> </a:t>
            </a:r>
            <a:r>
              <a:rPr lang="ru-RU" sz="3200">
                <a:latin typeface="Mistral" pitchFamily="66" charset="0"/>
              </a:rPr>
              <a:t>«Александр Александрович! Я хотел бы поговорить с Вами. Дело для меня очень важное. Вы меня не знаете, а может быть, где и встречали по журналам мою фамилию. Хотел бы зайти часа в 4.»                      </a:t>
            </a:r>
          </a:p>
          <a:p>
            <a:pPr>
              <a:spcBef>
                <a:spcPct val="50000"/>
              </a:spcBef>
            </a:pPr>
            <a:r>
              <a:rPr lang="ru-RU" sz="3200">
                <a:latin typeface="Mistral" pitchFamily="66" charset="0"/>
              </a:rPr>
              <a:t>                                             С почтением С. Есенин».</a:t>
            </a:r>
            <a:r>
              <a:rPr lang="ru-RU" sz="2800">
                <a:latin typeface="Monotype Corsiva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9 марта 1915 г. </a:t>
            </a:r>
            <a:r>
              <a:rPr lang="ru-RU" sz="2800" b="1" i="1">
                <a:latin typeface="Monotype Corsiva" pitchFamily="66" charset="0"/>
              </a:rPr>
              <a:t>А. А. Блок. </a:t>
            </a:r>
            <a:r>
              <a:rPr lang="ru-RU" sz="2800" b="1">
                <a:latin typeface="Monotype Corsiva" pitchFamily="66" charset="0"/>
              </a:rPr>
              <a:t>Запись в дневнике 9 марта 1915 г.</a:t>
            </a:r>
          </a:p>
          <a:p>
            <a:pPr>
              <a:spcBef>
                <a:spcPct val="50000"/>
              </a:spcBef>
            </a:pPr>
            <a:r>
              <a:rPr lang="ru-RU" sz="3200">
                <a:latin typeface="Mistral" pitchFamily="66" charset="0"/>
              </a:rPr>
              <a:t>«... Днём у меня рязанский парень со стихами. ... Стихи свежие, чистые, голосистые, многословные. Язык».</a:t>
            </a:r>
          </a:p>
        </p:txBody>
      </p:sp>
    </p:spTree>
    <p:custDataLst>
      <p:tags r:id="rId1"/>
    </p:custDataLst>
  </p:cSld>
  <p:clrMapOvr>
    <a:masterClrMapping/>
  </p:clrMapOvr>
  <p:transition spd="slow" advTm="2248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forests_6"/>
          <p:cNvPicPr>
            <a:picLocks noChangeAspect="1" noChangeArrowheads="1"/>
          </p:cNvPicPr>
          <p:nvPr/>
        </p:nvPicPr>
        <p:blipFill>
          <a:blip r:embed="rId3">
            <a:lum bright="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700338" y="333375"/>
            <a:ext cx="6048375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500" b="1">
                <a:latin typeface="Monotype Corsiva" pitchFamily="66" charset="0"/>
              </a:rPr>
              <a:t>В начале 1916 года выходит первая книга </a:t>
            </a:r>
            <a:r>
              <a:rPr lang="ru-RU" sz="2500" b="1">
                <a:latin typeface="Monotype Corsiva" pitchFamily="66" charset="0"/>
                <a:hlinkClick r:id="rId4" action="ppaction://hlinksldjump"/>
              </a:rPr>
              <a:t>«Радуница», </a:t>
            </a:r>
            <a:r>
              <a:rPr lang="ru-RU" sz="2500" b="1">
                <a:latin typeface="Monotype Corsiva" pitchFamily="66" charset="0"/>
              </a:rPr>
              <a:t>в которую входят стихи, написанные Есениным в 1910-1915 годах. Есенин позже признавался: «Моя лирика жива одной большой любовью, любовью к родине. Чувство родины - основное в моем творчестве». Один из основных законов мира Есенина - это всеобщий метаморфизм. Люди, животные, растения, стихии и предметы - все это, по Есенину, дети одной матери-природы. Он очеловечивает природу. Книга пропитана фольклорной поэтикой (песня, духовный стих), ее язык обнаруживает немало областных, местных слов и выражений, что тоже составляет одну из особенностей поэтического стиля Есенина.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628775"/>
            <a:ext cx="21907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9388" y="4581525"/>
            <a:ext cx="223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>
                <a:latin typeface="Monotype Corsiva" pitchFamily="66" charset="0"/>
              </a:rPr>
              <a:t>С. Есенин. Обложка. "Радуница», 1916г.</a:t>
            </a:r>
          </a:p>
        </p:txBody>
      </p:sp>
    </p:spTree>
    <p:custDataLst>
      <p:tags r:id="rId1"/>
    </p:custDataLst>
  </p:cSld>
  <p:clrMapOvr>
    <a:masterClrMapping/>
  </p:clrMapOvr>
  <p:transition spd="slow" advTm="37922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дфлыо"/>
          <p:cNvPicPr>
            <a:picLocks noChangeAspect="1" noChangeArrowheads="1"/>
          </p:cNvPicPr>
          <p:nvPr/>
        </p:nvPicPr>
        <p:blipFill>
          <a:blip r:embed="rId3">
            <a:lum bright="48000"/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Есенин - cанитар поез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0700" y="4652963"/>
            <a:ext cx="3024188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0825" y="919163"/>
            <a:ext cx="867568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В первой половине 1916 г. Есенин призывается в армию, но благодаря хлопотам друзей получает назначение  ("с высочайшего соизволения") санитаром в Царскосельский военно-санитарный поезд № 143 Ее Императорского Величества Государыни Императрицы Александры Федоровны, что позволяет ему беспрепятственно посещать литературные салоны, бывать на приемах у меценатов, выступать на концертах. </a:t>
            </a:r>
          </a:p>
          <a:p>
            <a:pPr algn="ctr"/>
            <a:r>
              <a:rPr lang="ru-RU" b="1">
                <a:latin typeface="Monotype Corsiva" pitchFamily="66" charset="0"/>
              </a:rPr>
              <a:t>На одном из концертов в лазарете, к которому он был прикомандирован (здесь же несли службу сестер милосердия императрица и царевны), происходит его встреча с царской семьей. Тогда же вместе с Н. Клюевым они выступают, одетые в древнерусские костюмы, сшитые по эскизам В. Васнецова, на вечерах "Общества возрождения художественной Руси" при Феодоровском городке в Царском Селе, а также приглашаются в Москве к великой княгине Елизавете. </a:t>
            </a:r>
          </a:p>
          <a:p>
            <a:pPr algn="ctr"/>
            <a:r>
              <a:rPr lang="ru-RU" b="1">
                <a:latin typeface="Monotype Corsiva" pitchFamily="66" charset="0"/>
              </a:rPr>
              <a:t>Вместе с монаршей четой в мае 1916 года Есенин в качестве санитара поезда посещает Евпаторию. Это была последняя поездка Николая</a:t>
            </a:r>
            <a:r>
              <a:rPr lang="en-US" b="1">
                <a:latin typeface="Monotype Corsiva" pitchFamily="66" charset="0"/>
              </a:rPr>
              <a:t> II</a:t>
            </a:r>
            <a:r>
              <a:rPr lang="ru-RU" b="1">
                <a:latin typeface="Monotype Corsiva" pitchFamily="66" charset="0"/>
              </a:rPr>
              <a:t> в Крым.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189038" y="188913"/>
            <a:ext cx="6983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latin typeface="Monotype Corsiva" pitchFamily="66" charset="0"/>
              </a:rPr>
              <a:t>Служба в армии</a:t>
            </a:r>
          </a:p>
        </p:txBody>
      </p:sp>
    </p:spTree>
    <p:custDataLst>
      <p:tags r:id="rId1"/>
    </p:custDataLst>
  </p:cSld>
  <p:clrMapOvr>
    <a:masterClrMapping/>
  </p:clrMapOvr>
  <p:transition spd="slow" advTm="5053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Безимени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76600" y="249238"/>
            <a:ext cx="57594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latin typeface="Monotype Corsiva" pitchFamily="66" charset="0"/>
              </a:rPr>
              <a:t>  События 1917 года вызвали резкий перелом в творчестве поэта, ему казалось, что наступает эпоха великого духовного обновления, «преображения» жизни, переоценки всех ценностей. И Февральскую, и Октябрьскую революции он принял </a:t>
            </a:r>
            <a:r>
              <a:rPr lang="ru-RU" sz="2000" b="1" dirty="0" err="1">
                <a:latin typeface="Monotype Corsiva" pitchFamily="66" charset="0"/>
              </a:rPr>
              <a:t>по-скифски</a:t>
            </a:r>
            <a:r>
              <a:rPr lang="ru-RU" sz="2000" b="1" dirty="0">
                <a:latin typeface="Monotype Corsiva" pitchFamily="66" charset="0"/>
              </a:rPr>
              <a:t>, как крестьянские и христианские по содержанию. Есенин сближается с эсерами (сборник «Звездный бык» напечатан в поезде Троцкого, в его типографии).</a:t>
            </a:r>
          </a:p>
          <a:p>
            <a:pPr algn="just"/>
            <a:r>
              <a:rPr lang="ru-RU" sz="2000" b="1" dirty="0">
                <a:latin typeface="Monotype Corsiva" pitchFamily="66" charset="0"/>
              </a:rPr>
              <a:t>    Весной 1918 года Есенин переехал из Петрограда в Москву, где выходит сборник «</a:t>
            </a:r>
            <a:r>
              <a:rPr lang="ru-RU" sz="2000" b="1" dirty="0" err="1">
                <a:latin typeface="Monotype Corsiva" pitchFamily="66" charset="0"/>
              </a:rPr>
              <a:t>Голубень</a:t>
            </a:r>
            <a:r>
              <a:rPr lang="ru-RU" sz="2000" b="1" dirty="0">
                <a:latin typeface="Monotype Corsiva" pitchFamily="66" charset="0"/>
              </a:rPr>
              <a:t>», вобравший в себя стихи 1916-1917 годов. Затем поэт выпускает сборники стихотворений «Преображение» (1918), «Сельский часослов» (1918).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836613"/>
            <a:ext cx="29130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79388" y="5084763"/>
            <a:ext cx="29527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Monotype Corsiva" pitchFamily="66" charset="0"/>
              </a:rPr>
              <a:t>С. А. Есенин среди имажинистов. </a:t>
            </a:r>
            <a:r>
              <a:rPr lang="ru-RU" sz="1600" b="1" i="1">
                <a:latin typeface="Monotype Corsiva" pitchFamily="66" charset="0"/>
              </a:rPr>
              <a:t>Фотография. 1922 г.</a:t>
            </a:r>
            <a:r>
              <a:rPr lang="ru-RU" b="1">
                <a:latin typeface="Mangal" pitchFamily="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54625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forests_39 копия"/>
          <p:cNvPicPr>
            <a:picLocks noChangeAspect="1" noChangeArrowheads="1"/>
          </p:cNvPicPr>
          <p:nvPr/>
        </p:nvPicPr>
        <p:blipFill>
          <a:blip r:embed="rId3">
            <a:lum bright="14000"/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9750" y="549275"/>
            <a:ext cx="80645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Поэзия С.А. Есенина последних, самых трагических лет (1922-1925) отмечена стремлением к гармоническому мироощущению. Чаще всего в лирике ощущается глубокое осмысление себя и Вселенной («Не жалею, не зову, не плачу...», «Отговорила роща золотая...», «Мы теперь уходим понемногу...» и др.). Поэт понимал, что близкая его сердцу деревня - это «Русь уходящая». Об этом свидетельствует его поэма «Сорокоуст» (1920), сборники стихотворений «Исповедь хулигана» (1921), «Стихи скандалиста» (1923), «Москва кабацкая» (1924), «Русь Советская» (1925), «Страна Советская» (1925), </a:t>
            </a:r>
            <a:r>
              <a:rPr lang="ru-RU" sz="2800" b="1">
                <a:latin typeface="Monotype Corsiva" pitchFamily="66" charset="0"/>
                <a:hlinkClick r:id="rId4" action="ppaction://hlinksldjump"/>
              </a:rPr>
              <a:t>«Персидские мотивы» </a:t>
            </a:r>
            <a:r>
              <a:rPr lang="ru-RU" sz="2800" b="1">
                <a:latin typeface="Monotype Corsiva" pitchFamily="66" charset="0"/>
              </a:rPr>
              <a:t>(1925), написанные на Кавказе и связанные с именем Шаганэ Тальян.</a:t>
            </a:r>
          </a:p>
        </p:txBody>
      </p:sp>
    </p:spTree>
    <p:custDataLst>
      <p:tags r:id="rId1"/>
    </p:custDataLst>
  </p:cSld>
  <p:clrMapOvr>
    <a:masterClrMapping/>
  </p:clrMapOvr>
  <p:transition spd="slow" advTm="30906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forests_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95738" y="188913"/>
            <a:ext cx="50403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Monotype Corsiva" pitchFamily="66" charset="0"/>
              </a:rPr>
              <a:t>В ноябре 1925 года поэт закончил автобиографическую, исповедальную поэму «Черный человек», которая оказалась последней в ряду написанных им поэм, а среди них были такие значительные, как «Пугачев» (1921), «Страна негодяев» (1922-1923), «Песнь о великом походе» (1924), «Анна </a:t>
            </a:r>
            <a:r>
              <a:rPr lang="ru-RU" sz="2800" b="1" dirty="0" err="1">
                <a:latin typeface="Monotype Corsiva" pitchFamily="66" charset="0"/>
              </a:rPr>
              <a:t>Снегина</a:t>
            </a:r>
            <a:r>
              <a:rPr lang="ru-RU" sz="2800" b="1" dirty="0">
                <a:latin typeface="Monotype Corsiva" pitchFamily="66" charset="0"/>
              </a:rPr>
              <a:t>» (1925). Некоторое время Есенин находился в </a:t>
            </a:r>
            <a:r>
              <a:rPr lang="ru-RU" sz="2800" b="1" dirty="0" err="1">
                <a:latin typeface="Monotype Corsiva" pitchFamily="66" charset="0"/>
              </a:rPr>
              <a:t>бакинской</a:t>
            </a:r>
            <a:r>
              <a:rPr lang="ru-RU" sz="2800" b="1" dirty="0">
                <a:latin typeface="Monotype Corsiva" pitchFamily="66" charset="0"/>
              </a:rPr>
              <a:t> больнице водников с подозрением на воспаление </a:t>
            </a:r>
            <a:r>
              <a:rPr lang="ru-RU" sz="2800" b="1" dirty="0" smtClean="0">
                <a:latin typeface="Monotype Corsiva" pitchFamily="66" charset="0"/>
              </a:rPr>
              <a:t>легких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49275"/>
            <a:ext cx="338455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50825" y="5373688"/>
            <a:ext cx="3313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С. А. Есенин. </a:t>
            </a:r>
            <a:r>
              <a:rPr lang="ru-RU" b="1" i="1">
                <a:solidFill>
                  <a:schemeClr val="bg1"/>
                </a:solidFill>
                <a:latin typeface="Monotype Corsiva" pitchFamily="66" charset="0"/>
              </a:rPr>
              <a:t>Фотография</a:t>
            </a: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21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5" name="Picture 13" descr="forests_копия8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-714412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7705725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Жизнь С.А. Есенина трагически оборвалась в Петрограде, в гостинице «Англетер» при невыясненных обстоятельствах. Поэта нашли повешенным. После гибели Есенина начался период официального забвения его творчества. В 1927 году появилась статья Бухарина «Злые заметки». Творчество поэта было признано мелкобуржуазным, кулацким, не соответствующим великой эпохе. Статья на много лет стала идеологической основой для литературоведческих работ и учебников. 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  <a:hlinkClick r:id="rId4" action="ppaction://hlinksldjump"/>
              </a:rPr>
              <a:t>А стихи его знала, читала и пела вся Россия.</a:t>
            </a:r>
            <a:endParaRPr lang="ru-RU" sz="2400" b="1">
              <a:latin typeface="Monotype Corsiva" pitchFamily="66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11188" y="6243638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У гроба С. А. Есенина в Доме Печати. </a:t>
            </a:r>
            <a:r>
              <a:rPr lang="ru-RU" b="1" i="1">
                <a:latin typeface="Monotype Corsiva" pitchFamily="66" charset="0"/>
              </a:rPr>
              <a:t>Фотография. 192,5 г.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076825" y="6243638"/>
            <a:ext cx="3455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Monotype Corsiva" pitchFamily="66" charset="0"/>
              </a:rPr>
              <a:t>Похоронная процессия у памятника Пушкину. Москва </a:t>
            </a:r>
            <a:r>
              <a:rPr lang="ru-RU" b="1" i="1">
                <a:latin typeface="Monotype Corsiva" pitchFamily="66" charset="0"/>
              </a:rPr>
              <a:t>Фотография. 1925</a:t>
            </a:r>
            <a:r>
              <a:rPr lang="ru-RU" b="1" i="1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3323" name="Picture 11" descr="конец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148138"/>
            <a:ext cx="3167062" cy="2160587"/>
          </a:xfrm>
          <a:prstGeom prst="rect">
            <a:avLst/>
          </a:prstGeom>
          <a:noFill/>
        </p:spPr>
      </p:pic>
      <p:pic>
        <p:nvPicPr>
          <p:cNvPr id="13324" name="Picture 12" descr="конец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6675" y="4102100"/>
            <a:ext cx="3313113" cy="22066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8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forests_2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288463" cy="70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23850" y="331788"/>
            <a:ext cx="8424863" cy="61214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2200" b="1">
                <a:latin typeface="Monotype Corsiva" pitchFamily="66" charset="0"/>
              </a:rPr>
              <a:t>«Со времени Кольцова земля Русская не производила ничего более коренного, естественного, уместного и родового, чем Сергей Есенин... Вместе с тем Есенин был живым, бьющимся комком той артистичности, которую вслед за Пушкиным мы зовём высшим моцартовским началом, моцартовской стихией»</a:t>
            </a:r>
            <a:endParaRPr lang="ru-RU" sz="2200" b="1" i="1">
              <a:latin typeface="Monotype Corsiva" pitchFamily="66" charset="0"/>
            </a:endParaRPr>
          </a:p>
          <a:p>
            <a:pPr algn="r"/>
            <a:r>
              <a:rPr lang="ru-RU" sz="2200" b="1">
                <a:latin typeface="Monotype Corsiva" pitchFamily="66" charset="0"/>
              </a:rPr>
              <a:t>(Б. Пастернак).</a:t>
            </a:r>
          </a:p>
          <a:p>
            <a:pPr algn="r"/>
            <a:r>
              <a:rPr lang="ru-RU" sz="2200" b="1">
                <a:latin typeface="Monotype Corsiva" pitchFamily="66" charset="0"/>
              </a:rPr>
              <a:t>«Есенин — чудо поэзии. И как о всяком чуде, о нём трудно говорить. Чудо есенинской поэзии не только убеждает, но и всегда волнует, как проявление большого человеческого сердца»</a:t>
            </a:r>
          </a:p>
          <a:p>
            <a:pPr algn="r"/>
            <a:r>
              <a:rPr lang="ru-RU" sz="2200" b="1">
                <a:latin typeface="Monotype Corsiva" pitchFamily="66" charset="0"/>
              </a:rPr>
              <a:t>(Ю. Марцинкявичюс).</a:t>
            </a:r>
          </a:p>
          <a:p>
            <a:pPr algn="r"/>
            <a:r>
              <a:rPr lang="ru-RU" sz="2200" b="1">
                <a:latin typeface="Monotype Corsiva" pitchFamily="66" charset="0"/>
              </a:rPr>
              <a:t>«Человек будущего так же будет читать Есенина, как его читают люди сего дня. Сила и яркость его стиха говорят сами о себе. Его стихи не могут состариться. В их жилах течёт вечно молодая кровь вечно живой поэзии»</a:t>
            </a:r>
          </a:p>
          <a:p>
            <a:pPr algn="r"/>
            <a:r>
              <a:rPr lang="ru-RU" sz="2200" b="1">
                <a:latin typeface="Monotype Corsiva" pitchFamily="66" charset="0"/>
              </a:rPr>
              <a:t>(Н. Тихонов).</a:t>
            </a:r>
          </a:p>
          <a:p>
            <a:pPr algn="r"/>
            <a:r>
              <a:rPr lang="ru-RU" sz="2200" b="1">
                <a:latin typeface="Monotype Corsiva" pitchFamily="66" charset="0"/>
              </a:rPr>
              <a:t>«Мы потеряли великого русского поэта»</a:t>
            </a:r>
            <a:r>
              <a:rPr lang="ru-RU" b="1">
                <a:latin typeface="Mangal" pitchFamily="2"/>
              </a:rPr>
              <a:t> </a:t>
            </a:r>
          </a:p>
          <a:p>
            <a:pPr algn="r"/>
            <a:r>
              <a:rPr lang="ru-RU" sz="2200" b="1">
                <a:latin typeface="Monotype Corsiva" pitchFamily="66" charset="0"/>
              </a:rPr>
              <a:t>(М. Горький).</a:t>
            </a:r>
          </a:p>
          <a:p>
            <a:pPr algn="r"/>
            <a:r>
              <a:rPr lang="ru-RU" sz="2200" b="1">
                <a:latin typeface="Monotype Corsiva" pitchFamily="66" charset="0"/>
              </a:rPr>
              <a:t>Надо было более по-братски помочь ему» </a:t>
            </a:r>
          </a:p>
          <a:p>
            <a:pPr algn="r"/>
            <a:r>
              <a:rPr lang="ru-RU" sz="2200" b="1">
                <a:latin typeface="Monotype Corsiva" pitchFamily="66" charset="0"/>
              </a:rPr>
              <a:t>(А.В. Луначарский).</a:t>
            </a:r>
          </a:p>
        </p:txBody>
      </p:sp>
    </p:spTree>
    <p:custDataLst>
      <p:tags r:id="rId1"/>
    </p:custDataLst>
  </p:cSld>
  <p:clrMapOvr>
    <a:masterClrMapping/>
  </p:clrMapOvr>
  <p:transition spd="slow" advTm="49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53/13463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362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500042"/>
            <a:ext cx="343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</a:t>
            </a:r>
            <a:r>
              <a:rPr lang="ru-RU" dirty="0"/>
              <a:t>. </a:t>
            </a:r>
            <a:r>
              <a:rPr lang="ru-RU" dirty="0" smtClean="0"/>
              <a:t>Рылов  </a:t>
            </a:r>
            <a:r>
              <a:rPr lang="ru-RU" dirty="0"/>
              <a:t>“В </a:t>
            </a:r>
            <a:r>
              <a:rPr lang="ru-RU" dirty="0" err="1"/>
              <a:t>голубом</a:t>
            </a:r>
            <a:r>
              <a:rPr lang="ru-RU" dirty="0"/>
              <a:t> просторе”)</a:t>
            </a:r>
          </a:p>
        </p:txBody>
      </p:sp>
      <p:pic>
        <p:nvPicPr>
          <p:cNvPr id="9218" name="Picture 2" descr="http://dic.academic.ru/pictures/bse/jpg/02783892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3" y="1357298"/>
            <a:ext cx="5691489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53/13463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362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5643578"/>
            <a:ext cx="3122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А. Куинджи “Березовая роща</a:t>
            </a:r>
          </a:p>
        </p:txBody>
      </p:sp>
      <p:pic>
        <p:nvPicPr>
          <p:cNvPr id="8194" name="Picture 2" descr="https://upload.wikimedia.org/wikipedia/commons/thumb/9/9c/Archip_Iwanowitsch_Kuindshi_005.jpg/450px-Archip_Iwanowitsch_Kuindshi_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714356"/>
            <a:ext cx="666952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53/13463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362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500702"/>
            <a:ext cx="2846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</a:t>
            </a:r>
            <a:r>
              <a:rPr lang="ru-RU" dirty="0"/>
              <a:t>. </a:t>
            </a:r>
            <a:r>
              <a:rPr lang="ru-RU" dirty="0" smtClean="0"/>
              <a:t>Васильев “Мокрый </a:t>
            </a:r>
            <a:r>
              <a:rPr lang="ru-RU" dirty="0"/>
              <a:t>луг”)</a:t>
            </a:r>
          </a:p>
        </p:txBody>
      </p:sp>
      <p:pic>
        <p:nvPicPr>
          <p:cNvPr id="7170" name="Picture 2" descr="http://mirsoch.ru/uploads/posts/2013-02/1360239111_kartina-f.a.-vasileva-mokryy-lu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7166"/>
            <a:ext cx="6915150" cy="431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53/13463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3621" cy="6858000"/>
          </a:xfrm>
          <a:prstGeom prst="rect">
            <a:avLst/>
          </a:prstGeom>
          <a:noFill/>
        </p:spPr>
      </p:pic>
      <p:pic>
        <p:nvPicPr>
          <p:cNvPr id="6146" name="Picture 2" descr="http://xn--80aafxiqcbbffb0agpc0d.xn--p1ai/stati/img/es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57166"/>
            <a:ext cx="329565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357422" y="5072074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Сергей Александрович Есенин</a:t>
            </a:r>
            <a:endParaRPr lang="ru-RU" sz="4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53/13463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79" y="0"/>
            <a:ext cx="911362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714356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«Родной дом в поэзии Есенина»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20002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«Чувство Родины – основное в моем творчестве» 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С. Есенин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Безимени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56438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79388" y="-63500"/>
            <a:ext cx="885666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latin typeface="Mistral" pitchFamily="66" charset="0"/>
              </a:rPr>
              <a:t>Сергей Александрович Есенин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356100" y="5373688"/>
            <a:ext cx="4392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4400">
                <a:latin typeface="Mistral" pitchFamily="66" charset="0"/>
              </a:rPr>
              <a:t>Жизнь и творчество</a:t>
            </a:r>
          </a:p>
        </p:txBody>
      </p:sp>
    </p:spTree>
    <p:custDataLst>
      <p:tags r:id="rId1"/>
    </p:custDataLst>
  </p:cSld>
  <p:clrMapOvr>
    <a:masterClrMapping/>
  </p:clrMapOvr>
  <p:transition spd="slow" advTm="312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forests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1438" y="2852738"/>
            <a:ext cx="25431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3850" y="407988"/>
            <a:ext cx="5724525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>
                <a:latin typeface="Monotype Corsiva" pitchFamily="66" charset="0"/>
              </a:rPr>
              <a:t>С.А. Есенин </a:t>
            </a:r>
            <a:r>
              <a:rPr lang="ru-RU" sz="2600" b="1">
                <a:latin typeface="Monotype Corsiva" pitchFamily="66" charset="0"/>
                <a:hlinkClick r:id="rId5" action="ppaction://hlinksldjump"/>
              </a:rPr>
              <a:t>родился в Рязанской губернии в крестьянской семье. </a:t>
            </a:r>
            <a:r>
              <a:rPr lang="ru-RU" sz="2600" b="1">
                <a:latin typeface="Monotype Corsiva" pitchFamily="66" charset="0"/>
              </a:rPr>
              <a:t>С 1904 по 1912 год учился в Константиновском земском училище и в Спас-Клепиковской школе. За это время им было написано более 30 стихотворений, составлен рукописный сборник «Больные думы» (1912), который он пытался опубликовать в Рязани. «Береза» - первое напечатанное стихотворение               С. Есенина. С первых же стихов в поэзию Есенина входят темы родины и революции. Поэтический мир становится более сложным, многомерным, значительное место в нем начинают занимать библейские образы, христианские мотивы</a:t>
            </a:r>
            <a:r>
              <a:rPr lang="ru-RU" sz="2600" b="1">
                <a:latin typeface="Algerian" pitchFamily="82" charset="0"/>
              </a:rPr>
              <a:t>.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9200" y="333375"/>
            <a:ext cx="2665413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300788" y="2205038"/>
            <a:ext cx="2663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>
                <a:latin typeface="Monotype Corsiva" pitchFamily="66" charset="0"/>
              </a:rPr>
              <a:t>Константиновское</a:t>
            </a:r>
            <a:r>
              <a:rPr lang="ru-RU" sz="1600" b="1" i="1">
                <a:latin typeface="Mangal" pitchFamily="2"/>
              </a:rPr>
              <a:t> </a:t>
            </a:r>
            <a:r>
              <a:rPr lang="ru-RU" sz="1600" b="1" i="1">
                <a:latin typeface="Monotype Corsiva" pitchFamily="66" charset="0"/>
              </a:rPr>
              <a:t>земское</a:t>
            </a:r>
            <a:r>
              <a:rPr lang="ru-RU" sz="1400" b="1" i="1">
                <a:latin typeface="Mangal" pitchFamily="2"/>
              </a:rPr>
              <a:t> </a:t>
            </a:r>
            <a:r>
              <a:rPr lang="ru-RU" sz="1600" b="1" i="1">
                <a:latin typeface="Monotype Corsiva" pitchFamily="66" charset="0"/>
              </a:rPr>
              <a:t>училище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588125" y="6219825"/>
            <a:ext cx="2303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>
                <a:latin typeface="Monotype Corsiva" pitchFamily="66" charset="0"/>
              </a:rPr>
              <a:t>С.Есенин</a:t>
            </a:r>
            <a:r>
              <a:rPr lang="ru-RU" sz="1400" b="1" i="1">
                <a:latin typeface="Mangal" pitchFamily="2"/>
              </a:rPr>
              <a:t> </a:t>
            </a:r>
            <a:r>
              <a:rPr lang="ru-RU" sz="1600" b="1" i="1">
                <a:latin typeface="Monotype Corsiva" pitchFamily="66" charset="0"/>
              </a:rPr>
              <a:t>1913—14</a:t>
            </a:r>
            <a:r>
              <a:rPr lang="ru-RU" sz="1400" b="1" i="1">
                <a:latin typeface="Mangal" pitchFamily="2"/>
              </a:rPr>
              <a:t> </a:t>
            </a:r>
            <a:r>
              <a:rPr lang="ru-RU" sz="1600" b="1" i="1">
                <a:latin typeface="Monotype Corsiva" pitchFamily="66" charset="0"/>
              </a:rPr>
              <a:t>год</a:t>
            </a:r>
          </a:p>
        </p:txBody>
      </p:sp>
    </p:spTree>
    <p:custDataLst>
      <p:tags r:id="rId1"/>
    </p:custDataLst>
  </p:cSld>
  <p:clrMapOvr>
    <a:masterClrMapping/>
  </p:clrMapOvr>
  <p:transition spd="slow" advTm="24875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836613"/>
            <a:ext cx="20431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804025" y="3716338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Интерьер дома-музея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292600"/>
            <a:ext cx="46085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95288" y="0"/>
            <a:ext cx="8640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А сейчас, как глаза закрою, вижу только родительский дом…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4213" y="6453188"/>
            <a:ext cx="4535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Monotype Corsiva" pitchFamily="66" charset="0"/>
              </a:rPr>
              <a:t>Окрестности села Константиново</a:t>
            </a: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4250" y="692150"/>
            <a:ext cx="2127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635375" y="37163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Monotype Corsiva" pitchFamily="66" charset="0"/>
              </a:rPr>
              <a:t>Мать поэта</a:t>
            </a:r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7">
            <a:lum bright="-12000" contrast="4000"/>
          </a:blip>
          <a:srcRect/>
          <a:stretch>
            <a:fillRect/>
          </a:stretch>
        </p:blipFill>
        <p:spPr bwMode="auto">
          <a:xfrm>
            <a:off x="395288" y="692150"/>
            <a:ext cx="18589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07950" y="3508375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Monotype Corsiva" pitchFamily="66" charset="0"/>
              </a:rPr>
              <a:t>С. А. Есенин с сестрами Катей и Шурой</a:t>
            </a:r>
          </a:p>
        </p:txBody>
      </p:sp>
    </p:spTree>
    <p:custDataLst>
      <p:tags r:id="rId1"/>
    </p:custDataLst>
  </p:cSld>
  <p:clrMapOvr>
    <a:masterClrMapping/>
  </p:clrMapOvr>
  <p:transition spd="slow" advTm="2245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0.9|1.2|1.2|0.8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4.9|1.8|8.7|2.9|9.5|2.9|2.3|1.8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8.7|2|2.7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4|1.1|2.9|1.4|1.8|1.3|2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|9.2|2.1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|2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1299</Words>
  <Application>Microsoft Office PowerPoint</Application>
  <PresentationFormat>Экран (4:3)</PresentationFormat>
  <Paragraphs>53</Paragraphs>
  <Slides>19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2016-02-25T14:18:23Z</dcterms:created>
  <dcterms:modified xsi:type="dcterms:W3CDTF">2016-02-25T14:39:50Z</dcterms:modified>
</cp:coreProperties>
</file>