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333" r:id="rId2"/>
    <p:sldId id="310" r:id="rId3"/>
    <p:sldId id="311" r:id="rId4"/>
    <p:sldId id="312" r:id="rId5"/>
    <p:sldId id="313" r:id="rId6"/>
    <p:sldId id="314" r:id="rId7"/>
    <p:sldId id="315" r:id="rId8"/>
    <p:sldId id="317" r:id="rId9"/>
    <p:sldId id="316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3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0033"/>
    <a:srgbClr val="CC3300"/>
    <a:srgbClr val="CC9900"/>
    <a:srgbClr val="CC0099"/>
    <a:srgbClr val="993366"/>
    <a:srgbClr val="FF9966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9B5EEF-036F-4E2C-9399-216E9FA476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3A088-8BFF-4DA1-BEFB-4D7B4F5819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B9B31-F2C2-47E4-8213-D15CD94D4C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224107-B133-4FAC-B181-46B54676D1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9DF3-8D7B-40C7-ACA6-FC3608E562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B363-814B-4D68-9D8F-5A608C46D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F0CEEC5-2DA2-4016-9516-C1EB5EFD58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5D00-AB7F-423B-B165-9D1AE2352D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5BC57-CCB9-4BF4-A619-3267C5EF2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24A3C-E29C-4AAA-9CC0-33A582B7E2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821EB-6713-489F-B6C5-6E7C6594C8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28F46E-017D-4E7C-9FB7-91D0B5D178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428736"/>
            <a:ext cx="4143404" cy="5143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3330"/>
          </a:xfr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Arial Black" pitchFamily="34" charset="0"/>
              </a:rPr>
              <a:t>ВИКТОРИНА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9. Кого Робинзон взял с собой, когда покидал остров?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1. Кошку и собаку. </a:t>
            </a:r>
            <a:br>
              <a:rPr lang="ru-RU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2. Пятницу и попугая. </a:t>
            </a:r>
            <a:br>
              <a:rPr lang="ru-RU" dirty="0" smtClean="0">
                <a:latin typeface="Arial Black" pitchFamily="34" charset="0"/>
                <a:cs typeface="Times New Roman" pitchFamily="18" charset="0"/>
              </a:rPr>
            </a:b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3. Пятницу и собаку.</a:t>
            </a:r>
          </a:p>
          <a:p>
            <a:endParaRPr lang="ru-RU" dirty="0"/>
          </a:p>
        </p:txBody>
      </p:sp>
      <p:pic>
        <p:nvPicPr>
          <p:cNvPr id="4" name="Рисунок 3" descr="art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276872"/>
            <a:ext cx="3081536" cy="30815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95736" y="5373216"/>
            <a:ext cx="4623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990033"/>
                </a:solidFill>
                <a:latin typeface="Arial Black" pitchFamily="34" charset="0"/>
              </a:rPr>
              <a:t>Пятницу и попугая</a:t>
            </a:r>
            <a:r>
              <a:rPr lang="ru-RU" dirty="0" smtClean="0">
                <a:solidFill>
                  <a:srgbClr val="990033"/>
                </a:solidFill>
                <a:latin typeface="Arial Black" pitchFamily="34" charset="0"/>
              </a:rPr>
              <a:t>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10. Сколько лет прожил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на острове Р.Крузо?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Arial Black" pitchFamily="34" charset="0"/>
              </a:rPr>
              <a:t>1. 28 лет. 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2. 32 года. 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3. 15 лет.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5589240"/>
            <a:ext cx="21804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990033"/>
                </a:solidFill>
                <a:latin typeface="Arial Black" pitchFamily="34" charset="0"/>
              </a:rPr>
              <a:t>28 лет.</a:t>
            </a:r>
            <a:endParaRPr lang="ru-RU" sz="4000" dirty="0">
              <a:solidFill>
                <a:srgbClr val="990033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34290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_12808432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708920"/>
            <a:ext cx="4132014" cy="2750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/>
          <a:lstStyle/>
          <a:p>
            <a:pPr algn="ctr"/>
            <a:endParaRPr lang="ru-RU" sz="4800" dirty="0" smtClean="0"/>
          </a:p>
          <a:p>
            <a:pPr algn="ctr"/>
            <a:endParaRPr lang="ru-RU" sz="4800" dirty="0" smtClean="0"/>
          </a:p>
          <a:p>
            <a:pPr algn="ctr"/>
            <a:endParaRPr lang="ru-RU" sz="4800" dirty="0" smtClean="0"/>
          </a:p>
          <a:p>
            <a:pPr algn="ctr"/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4509120"/>
            <a:ext cx="28211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двенадцать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714620"/>
            <a:ext cx="3113088" cy="39624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1500175"/>
            <a:ext cx="61436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Сколько рейсов на корабль сделал Робинзон Крузо?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2710655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0070C0"/>
                </a:solidFill>
                <a:latin typeface="Arial Black" pitchFamily="34" charset="0"/>
              </a:rPr>
              <a:t>В какой одежде ходил Робинзон Крузо?</a:t>
            </a:r>
            <a:endParaRPr lang="ru-RU" sz="36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3068960"/>
            <a:ext cx="429752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 первые три года носил </a:t>
            </a:r>
          </a:p>
          <a:p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рубашку и брюки, </a:t>
            </a:r>
          </a:p>
          <a:p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затем сшил себе одежду</a:t>
            </a:r>
          </a:p>
          <a:p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из шкур убитых </a:t>
            </a:r>
          </a:p>
          <a:p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им животных</a:t>
            </a:r>
            <a:endParaRPr lang="ru-RU" sz="28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lib.rus.ec/i/72/181172/i_0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1071546"/>
            <a:ext cx="3838575" cy="57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Почему зонтик и одежду Робинзон сшил себе мехом наружу?</a:t>
            </a:r>
            <a:endParaRPr lang="ru-RU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149080"/>
            <a:ext cx="7544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Чтобы дождевая вода могла </a:t>
            </a:r>
          </a:p>
          <a:p>
            <a:pPr algn="ctr"/>
            <a:r>
              <a:rPr lang="ru-RU" sz="32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стекать по меху, как по наклонной плоскости</a:t>
            </a:r>
            <a:endParaRPr lang="ru-RU" sz="32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Сколько лодок построил Робинзон Крузо?</a:t>
            </a:r>
            <a:endParaRPr lang="ru-RU" sz="4000" dirty="0">
              <a:solidFill>
                <a:srgbClr val="0070C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4149080"/>
            <a:ext cx="1163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Две</a:t>
            </a:r>
            <a:endParaRPr lang="ru-RU" sz="48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0070C0"/>
                </a:solidFill>
                <a:latin typeface="Arial Black" pitchFamily="34" charset="0"/>
              </a:rPr>
              <a:t>Где Робинзон провел первую ночь на     острове?</a:t>
            </a:r>
            <a:endParaRPr lang="ru-RU" sz="4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3" y="3929066"/>
            <a:ext cx="46434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 дереве.</a:t>
            </a:r>
          </a:p>
          <a:p>
            <a:pPr algn="ctr"/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Он боялся хищных зверей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43504" y="3571876"/>
            <a:ext cx="3590925" cy="2782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На чем переправлял Робинзон вещи на остров?</a:t>
            </a:r>
            <a:endParaRPr lang="ru-RU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4581128"/>
            <a:ext cx="63301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4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Робинзон соорудил плот</a:t>
            </a:r>
            <a:endParaRPr lang="ru-RU" sz="4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4" descr="54497 Faili visokogo razrehenui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496"/>
            <a:ext cx="294567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Что придумал Робинзон, чтобы не терять счет времени?</a:t>
            </a:r>
            <a:endParaRPr lang="ru-RU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3714752"/>
            <a:ext cx="5894268" cy="1203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Он поставил столб и делал </a:t>
            </a:r>
          </a:p>
          <a:p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ножом зарубки</a:t>
            </a:r>
            <a:endParaRPr lang="ru-RU" sz="36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0070C0"/>
                </a:solidFill>
                <a:latin typeface="Arial Black" pitchFamily="34" charset="0"/>
              </a:rPr>
              <a:t>Из каких зерен вырастил урожай Робинзон?</a:t>
            </a:r>
            <a:endParaRPr lang="ru-RU" sz="4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6182" y="4941168"/>
            <a:ext cx="5357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Из зерен ячменя и риса</a:t>
            </a:r>
            <a:endParaRPr lang="ru-RU" sz="36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3143248"/>
            <a:ext cx="3929058" cy="349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36815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  <a:t>Вспомните  полное название романа о Робинзоне Крузо.</a:t>
            </a:r>
            <a:b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</a:br>
            <a:endParaRPr lang="ru-RU" sz="3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87824" y="5661248"/>
            <a:ext cx="914400" cy="2160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chemeClr val="bg2"/>
                </a:solidFill>
              </a:rPr>
              <a:t>Модератомодераторр</a:t>
            </a:r>
            <a:endParaRPr lang="ru-RU" sz="1000" dirty="0">
              <a:solidFill>
                <a:schemeClr val="bg2"/>
              </a:solidFill>
            </a:endParaRPr>
          </a:p>
        </p:txBody>
      </p:sp>
      <p:pic>
        <p:nvPicPr>
          <p:cNvPr id="6" name="Рисунок 5" descr="1_12808432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81" y="1357298"/>
            <a:ext cx="9147039" cy="550070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0034" y="3500438"/>
            <a:ext cx="78581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 «Жизнь и удивительные приключения Робинзона Крузо, моряка из Йорка. Прожившего двадцать восемь лет в полном одиночестве на необитаемом острове у берегов Америки, близ устья реки </a:t>
            </a:r>
            <a:r>
              <a:rPr lang="ru-RU" sz="24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Ориноко,куда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он был выброшен кораблекрушением, во время которого погиб весь экипаж. исключая его одного, с изложением его неожиданного освобождения пиратами, написанные им самим»)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0070C0"/>
                </a:solidFill>
                <a:latin typeface="Arial Black" pitchFamily="34" charset="0"/>
              </a:rPr>
              <a:t>Посудой из какого материала пользовался Робинзон?</a:t>
            </a:r>
            <a:endParaRPr lang="ru-RU" sz="4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4581128"/>
            <a:ext cx="26166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глиняной</a:t>
            </a:r>
            <a:endParaRPr lang="ru-RU" sz="44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2869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Даниэль Дефо. Афоризмы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500063" y="1071547"/>
            <a:ext cx="8229600" cy="55007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Никогда не поздно поумнеть. </a:t>
            </a:r>
          </a:p>
          <a:p>
            <a:pPr>
              <a:buFont typeface="Wingdings 2" pitchFamily="18" charset="2"/>
              <a:buNone/>
            </a:pPr>
            <a:r>
              <a:rPr lang="ru-RU" sz="1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 каждом положении отыщется что-нибудь утешительное, если хорошо поискать. </a:t>
            </a:r>
          </a:p>
          <a:p>
            <a:pPr>
              <a:buFont typeface="Wingdings 2" pitchFamily="18" charset="2"/>
              <a:buNone/>
            </a:pPr>
            <a:endParaRPr lang="ru-RU" sz="16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Добрый советчик может вернуть человека к жизни, он вселяет отвагу в слабодушного и пробуждает в разуме человеческом способность поступать нужным образом. </a:t>
            </a:r>
          </a:p>
          <a:p>
            <a:pPr>
              <a:buFont typeface="Wingdings 2" pitchFamily="18" charset="2"/>
              <a:buNone/>
            </a:pPr>
            <a:endParaRPr lang="ru-RU" sz="16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 минуты колебания смело следуй внушению внутреннего голоса, если услышишь его, хотя бы, кроме этого голоса, ничто не побуждало тебя поступить так, как он тебе советует. </a:t>
            </a:r>
          </a:p>
          <a:p>
            <a:pPr>
              <a:buFont typeface="Wingdings 2" pitchFamily="18" charset="2"/>
              <a:buNone/>
            </a:pPr>
            <a:endParaRPr lang="ru-RU" sz="16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 каким только нелепым решениям не приходит человек под влиянием страха! Страх отнимает у нас способность распоряжаться теми средствами, какие разум предлагает нам в помощь. </a:t>
            </a:r>
          </a:p>
          <a:p>
            <a:pPr>
              <a:buFont typeface="Wingdings 2" pitchFamily="18" charset="2"/>
              <a:buNone/>
            </a:pPr>
            <a:endParaRPr lang="ru-RU" sz="16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Человеку не хватает мудрости успокоиться на достигнутом. </a:t>
            </a:r>
          </a:p>
          <a:p>
            <a:pPr>
              <a:buFont typeface="Wingdings 2" pitchFamily="18" charset="2"/>
              <a:buNone/>
            </a:pPr>
            <a:endParaRPr lang="ru-RU" sz="16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Самая высокая степень человеческой мудрости - это умение приспособиться к обстоятельствам и сохранять спокойствие вопреки внешним грозам. </a:t>
            </a:r>
          </a:p>
          <a:p>
            <a:pPr>
              <a:buFont typeface="Wingdings 2" pitchFamily="18" charset="2"/>
              <a:buNone/>
            </a:pPr>
            <a:endParaRPr lang="ru-RU" sz="1600" b="1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1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Страх - болезнь, расслабляющая душу, как расслабляет тело физический недуг. </a:t>
            </a:r>
          </a:p>
          <a:p>
            <a:pPr>
              <a:buFont typeface="Wingdings 2" pitchFamily="18" charset="2"/>
              <a:buNone/>
            </a:pPr>
            <a:endParaRPr lang="ru-RU" sz="1600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1600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1600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3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7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2.Кто был прототипом Робинзона Крузо?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robinsoncruso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3520" y="1428736"/>
            <a:ext cx="4320480" cy="48667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828836"/>
            <a:ext cx="61436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A50021"/>
                </a:solidFill>
                <a:latin typeface="Arial Black" pitchFamily="34" charset="0"/>
                <a:cs typeface="Times New Roman" pitchFamily="18" charset="0"/>
              </a:rPr>
              <a:t>(шотландский моряк и боцман Александр </a:t>
            </a:r>
          </a:p>
          <a:p>
            <a:r>
              <a:rPr lang="ru-RU" sz="2800" dirty="0" err="1" smtClean="0">
                <a:solidFill>
                  <a:srgbClr val="A50021"/>
                </a:solidFill>
                <a:latin typeface="Arial Black" pitchFamily="34" charset="0"/>
                <a:cs typeface="Times New Roman" pitchFamily="18" charset="0"/>
              </a:rPr>
              <a:t>Селькирк</a:t>
            </a:r>
            <a:r>
              <a:rPr lang="ru-RU" sz="2800" dirty="0" smtClean="0">
                <a:solidFill>
                  <a:srgbClr val="A50021"/>
                </a:solidFill>
                <a:latin typeface="Arial Black" pitchFamily="34" charset="0"/>
                <a:cs typeface="Times New Roman" pitchFamily="18" charset="0"/>
              </a:rPr>
              <a:t>, который прожил на необитаемом острове </a:t>
            </a:r>
            <a:r>
              <a:rPr lang="ru-RU" sz="2800" dirty="0" err="1" smtClean="0">
                <a:solidFill>
                  <a:srgbClr val="A50021"/>
                </a:solidFill>
                <a:latin typeface="Arial Black" pitchFamily="34" charset="0"/>
                <a:cs typeface="Times New Roman" pitchFamily="18" charset="0"/>
              </a:rPr>
              <a:t>Мас-а-Тьерра</a:t>
            </a:r>
            <a:r>
              <a:rPr lang="ru-RU" sz="2800" dirty="0" smtClean="0">
                <a:solidFill>
                  <a:srgbClr val="A50021"/>
                </a:solidFill>
                <a:latin typeface="Arial Black" pitchFamily="34" charset="0"/>
                <a:cs typeface="Times New Roman" pitchFamily="18" charset="0"/>
              </a:rPr>
              <a:t> , что в 400 километрах  от Чили, больше четырех лет.)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3. Из скольких томов состоит книга о Робинзоне Крузо? 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556792"/>
            <a:ext cx="4716016" cy="48245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9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      из трех томов : </a:t>
            </a:r>
          </a:p>
          <a:p>
            <a:r>
              <a:rPr lang="ru-RU" sz="39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1-й – 1719 г., </a:t>
            </a:r>
          </a:p>
          <a:p>
            <a:r>
              <a:rPr lang="ru-RU" sz="39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2-й – 1719 г., - «Дальнейшие приключения Р.Крузо», </a:t>
            </a:r>
          </a:p>
          <a:p>
            <a:r>
              <a:rPr lang="ru-RU" sz="39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3-й – 1720 г. – «Серьезные размышления Р.Крузо». </a:t>
            </a:r>
            <a:br>
              <a:rPr lang="ru-RU" sz="39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0_54e53_e87a438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3744416" cy="4831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431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4. Сколько лет было Робинзону Крузо, когда он впервые отправился в морское путешествие? </a:t>
            </a:r>
            <a:b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</a:b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5" name="Содержимое 4" descr="rob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72816"/>
            <a:ext cx="3944453" cy="4392488"/>
          </a:xfrm>
        </p:spPr>
      </p:pic>
      <p:sp>
        <p:nvSpPr>
          <p:cNvPr id="6" name="Прямоугольник 5"/>
          <p:cNvSpPr/>
          <p:nvPr/>
        </p:nvSpPr>
        <p:spPr>
          <a:xfrm>
            <a:off x="5929322" y="3982998"/>
            <a:ext cx="29289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dirty="0" smtClean="0">
              <a:solidFill>
                <a:srgbClr val="990033"/>
              </a:solidFill>
              <a:latin typeface="Arial Black" pitchFamily="34" charset="0"/>
            </a:endParaRPr>
          </a:p>
          <a:p>
            <a:pPr algn="ctr"/>
            <a:endParaRPr lang="ru-RU" sz="4400" dirty="0" smtClean="0">
              <a:solidFill>
                <a:srgbClr val="990033"/>
              </a:solidFill>
              <a:latin typeface="Arial Black" pitchFamily="34" charset="0"/>
            </a:endParaRPr>
          </a:p>
          <a:p>
            <a:pPr algn="ctr"/>
            <a:r>
              <a:rPr lang="ru-RU" sz="4400" dirty="0" smtClean="0">
                <a:solidFill>
                  <a:srgbClr val="990033"/>
                </a:solidFill>
                <a:latin typeface="Arial Black" pitchFamily="34" charset="0"/>
              </a:rPr>
              <a:t>18 лет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990033"/>
                </a:solidFill>
                <a:latin typeface="Arial Black" pitchFamily="34" charset="0"/>
              </a:rPr>
              <a:t>5.Англичане XVII-XVIII веков иногда слышали от моряков о людях, живших какое-то время на необитаемых островах, назовите причину, по которой можно было оказаться жителем острова.</a:t>
            </a:r>
            <a:endParaRPr lang="ru-RU" sz="2800" dirty="0">
              <a:solidFill>
                <a:srgbClr val="990033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b3741c4e760c708a70c592d606b5872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643182"/>
            <a:ext cx="5134392" cy="30806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5715016"/>
            <a:ext cx="8643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(На английском флоте был жестокий обычай оставлять на островах в чем-либо провинившихся матросов.) 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5080017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6. Каких животных взял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с корабля Р.Крузо?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1.Двух кошек и собаку. 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2. Морских свинок. 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3. Попугая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996952"/>
            <a:ext cx="3956583" cy="2954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5733256"/>
            <a:ext cx="5031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Двух кошек и собаку</a:t>
            </a:r>
            <a:endParaRPr lang="ru-RU" sz="40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5080017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8. Незадолго до конца жизни на острове Р.Крузо спас от смерти дикаря. Как его звали?</a:t>
            </a:r>
          </a:p>
          <a:p>
            <a:pPr marL="514350" indent="-514350">
              <a:buNone/>
            </a:pPr>
            <a:r>
              <a:rPr lang="ru-RU" dirty="0" smtClean="0">
                <a:latin typeface="Arial Black" pitchFamily="34" charset="0"/>
              </a:rPr>
              <a:t>1Суббота. </a:t>
            </a:r>
          </a:p>
          <a:p>
            <a:pPr marL="514350" indent="-514350">
              <a:buNone/>
            </a:pPr>
            <a:r>
              <a:rPr lang="ru-RU" dirty="0" smtClean="0">
                <a:latin typeface="Arial Black" pitchFamily="34" charset="0"/>
              </a:rPr>
              <a:t>2. Понедельник. </a:t>
            </a:r>
          </a:p>
          <a:p>
            <a:pPr marL="514350" indent="-514350">
              <a:buNone/>
            </a:pPr>
            <a:r>
              <a:rPr lang="ru-RU" dirty="0" smtClean="0">
                <a:latin typeface="Arial Black" pitchFamily="34" charset="0"/>
              </a:rPr>
              <a:t>3. Пятница.</a:t>
            </a:r>
          </a:p>
          <a:p>
            <a:endParaRPr lang="ru-RU" dirty="0"/>
          </a:p>
        </p:txBody>
      </p:sp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2643182"/>
            <a:ext cx="2136300" cy="3204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43808" y="5301208"/>
            <a:ext cx="24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3. Пятница.</a:t>
            </a:r>
            <a:endParaRPr lang="ru-RU" sz="3600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7. Какой фразе в первую очередь научил попугая Р.Крузо?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Arial Black" pitchFamily="34" charset="0"/>
              </a:rPr>
              <a:t>1. «Бедный, бедный Робинзон. Куда ты попал?» 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2. «Робинзон родился в Англии. Хочу домой». 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3. «Мы вернемся домой».</a:t>
            </a:r>
          </a:p>
          <a:p>
            <a:endParaRPr lang="ru-RU" dirty="0"/>
          </a:p>
        </p:txBody>
      </p:sp>
      <p:pic>
        <p:nvPicPr>
          <p:cNvPr id="4" name="Рисунок 3" descr="i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6483" y="4365104"/>
            <a:ext cx="1577455" cy="2232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5429264"/>
            <a:ext cx="9438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«Бедный, бедный Робинзон. </a:t>
            </a:r>
          </a:p>
          <a:p>
            <a:pPr marL="514350" indent="-514350"/>
            <a:r>
              <a:rPr lang="ru-RU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Куда ты попал?» </a:t>
            </a:r>
            <a:endParaRPr lang="ru-RU" sz="32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222</TotalTime>
  <Words>590</Words>
  <Application>Microsoft Office PowerPoint</Application>
  <PresentationFormat>Экран (4:3)</PresentationFormat>
  <Paragraphs>84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ВИКТОРИНА </vt:lpstr>
      <vt:lpstr>Вспомните  полное название романа о Робинзоне Крузо. </vt:lpstr>
      <vt:lpstr>2.Кто был прототипом Робинзона Крузо?</vt:lpstr>
      <vt:lpstr>3. Из скольких томов состоит книга о Робинзоне Крузо? </vt:lpstr>
      <vt:lpstr>4. Сколько лет было Робинзону Крузо, когда он впервые отправился в морское путешествие?  </vt:lpstr>
      <vt:lpstr>5.Англичане XVII-XVIII веков иногда слышали от моряков о людях, живших какое-то время на необитаемых островах, назовите причину, по которой можно было оказаться жителем острова.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Даниэль Дефо. Афоризмы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ДАНИЕЛЬ  ДЕФО</dc:title>
  <dc:creator>TSST</dc:creator>
  <cp:lastModifiedBy>Admin</cp:lastModifiedBy>
  <cp:revision>26</cp:revision>
  <dcterms:created xsi:type="dcterms:W3CDTF">2014-04-08T12:22:21Z</dcterms:created>
  <dcterms:modified xsi:type="dcterms:W3CDTF">2016-06-15T18:09:04Z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TC101080261049</vt:lpwstr>
  </property>
</Properties>
</file>